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7B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84044-A385-4DE1-B623-5A4791AFF3CE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6D5B2-835B-4C8D-897D-F445A1474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FCDCF-FE61-435A-BDCD-B7C699E36391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A9E4-BD43-4C1B-A828-0B94ED521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13741-559E-4148-B1E3-BB244CF79EA9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7419E-5307-48EB-97C7-C0357A415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96E5-76C4-4BA1-97AA-5418A74F813D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1C248-2DC5-4FD5-9807-113E632D3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1EAB3-88DC-4364-BB02-537942BB9804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E95FF-5BDA-462E-9C8F-DBB2F99AC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A52B-8196-467D-8223-B22534FEA796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83032-1DEF-4085-B182-01928A134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D64E5-895C-40D7-B183-82C59E4DBADA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8BD52-548F-49DB-B94B-66BA9424A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333D-6E16-4FBE-943C-91E2D606288C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794A9-FCB3-4F4A-AC9C-9DD323F93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F6C08-B301-472C-8060-4BCF903583D5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36B5-F9D0-4EE5-9D4B-AF8BD97EC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D848A-FECC-45F0-9FE6-E2017F869C03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7578D-F051-4A87-B537-51D84FBC5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B978B-AFF0-4AF9-96BD-2C63895293C7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02485-850A-43E5-8851-A99CC3DF2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0B4B78-40B6-4396-8660-523B649CD6DD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B24399-FBDA-4E0D-94C7-FA4C2FD81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314327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Познавательный материал </a:t>
            </a: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  </a:t>
            </a: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старшего дошкольного </a:t>
            </a: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</a:t>
            </a:r>
            <a:b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«Органы </a:t>
            </a:r>
            <a:r>
              <a:rPr lang="ru-RU" sz="6700" i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00"/>
            <a:ext cx="7343775" cy="1214438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1300" b="1" i="1" smtClean="0">
                <a:solidFill>
                  <a:schemeClr val="tx1"/>
                </a:solidFill>
              </a:rPr>
              <a:t>Подготовила воспитатель:</a:t>
            </a:r>
            <a:br>
              <a:rPr lang="ru-RU" sz="1300" b="1" i="1" smtClean="0">
                <a:solidFill>
                  <a:schemeClr val="tx1"/>
                </a:solidFill>
              </a:rPr>
            </a:br>
            <a:r>
              <a:rPr lang="ru-RU" sz="1300" b="1" i="1" smtClean="0">
                <a:solidFill>
                  <a:schemeClr val="tx1"/>
                </a:solidFill>
                <a:latin typeface="Arial" charset="0"/>
              </a:rPr>
              <a:t>воспитатель </a:t>
            </a:r>
            <a:r>
              <a:rPr lang="en-US" sz="1300" b="1" i="1" smtClean="0">
                <a:solidFill>
                  <a:schemeClr val="tx1"/>
                </a:solidFill>
                <a:latin typeface="Arial" charset="0"/>
              </a:rPr>
              <a:t>I</a:t>
            </a:r>
            <a:r>
              <a:rPr lang="ru-RU" sz="1300" b="1" i="1" smtClean="0">
                <a:solidFill>
                  <a:schemeClr val="tx1"/>
                </a:solidFill>
                <a:latin typeface="Arial" charset="0"/>
              </a:rPr>
              <a:t> квалификационной </a:t>
            </a:r>
          </a:p>
          <a:p>
            <a:pPr algn="r">
              <a:lnSpc>
                <a:spcPct val="80000"/>
              </a:lnSpc>
            </a:pPr>
            <a:r>
              <a:rPr lang="ru-RU" sz="1300" b="1" i="1" smtClean="0">
                <a:solidFill>
                  <a:schemeClr val="tx1"/>
                </a:solidFill>
                <a:latin typeface="Arial" charset="0"/>
              </a:rPr>
              <a:t>Категории</a:t>
            </a:r>
          </a:p>
          <a:p>
            <a:pPr algn="r">
              <a:lnSpc>
                <a:spcPct val="80000"/>
              </a:lnSpc>
            </a:pPr>
            <a:r>
              <a:rPr lang="ru-RU" sz="1800" b="1" i="1" smtClean="0">
                <a:solidFill>
                  <a:schemeClr val="tx1"/>
                </a:solidFill>
                <a:latin typeface="Arial" charset="0"/>
              </a:rPr>
              <a:t>Зайцева Е.Б.</a:t>
            </a:r>
            <a:r>
              <a:rPr lang="ru-RU" sz="1800" b="1" i="1" smtClean="0">
                <a:solidFill>
                  <a:schemeClr val="tx1"/>
                </a:solidFill>
              </a:rPr>
              <a:t/>
            </a:r>
            <a:br>
              <a:rPr lang="ru-RU" sz="1800" b="1" i="1" smtClean="0">
                <a:solidFill>
                  <a:schemeClr val="tx1"/>
                </a:solidFill>
              </a:rPr>
            </a:br>
            <a:endParaRPr lang="ru-RU" sz="18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3573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/>
              <a:t>Наши глаза настолько драгоценны, что мы просто обязаны их беречь!</a:t>
            </a:r>
            <a:r>
              <a:rPr lang="ru-RU" sz="36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2531" name="Содержимое 4" descr="4ca25b6ee98d0822e43d6c57c40cd7c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92350"/>
            <a:ext cx="4038600" cy="31416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dirty="0" smtClean="0"/>
              <a:t>    </a:t>
            </a:r>
            <a:r>
              <a:rPr lang="ru-RU" sz="3300" i="1" u="sng" dirty="0" smtClean="0"/>
              <a:t>Вот </a:t>
            </a:r>
            <a:r>
              <a:rPr lang="ru-RU" sz="3300" i="1" u="sng" dirty="0"/>
              <a:t>несколько </a:t>
            </a:r>
            <a:r>
              <a:rPr lang="ru-RU" sz="3300" i="1" u="sng" dirty="0" smtClean="0"/>
              <a:t>основных правил</a:t>
            </a:r>
            <a:r>
              <a:rPr lang="ru-RU" sz="3300" i="1" u="sng" dirty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1. Умываться утром и перед сном.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2. Если в глаза что-то попало- нужно сказать взрослым.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3. Не смотреть долго телевизор.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4. Не читать лёжа.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5. Не играть долго на компьютере, ноутбуке.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6. Употреблять витамины.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6" name="Содержимое 5"/>
          <p:cNvSpPr>
            <a:spLocks noGrp="1"/>
          </p:cNvSpPr>
          <p:nvPr>
            <p:ph sz="half" idx="1"/>
          </p:nvPr>
        </p:nvSpPr>
        <p:spPr>
          <a:xfrm>
            <a:off x="0" y="1357313"/>
            <a:ext cx="3214688" cy="47688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</a:t>
            </a:r>
            <a:r>
              <a:rPr lang="ru-RU" i="1" smtClean="0"/>
              <a:t>Вёрткий, красный </a:t>
            </a:r>
          </a:p>
          <a:p>
            <a:pPr>
              <a:buFont typeface="Arial" charset="0"/>
              <a:buNone/>
            </a:pPr>
            <a:r>
              <a:rPr lang="ru-RU" i="1" smtClean="0"/>
              <a:t>    без костей </a:t>
            </a:r>
          </a:p>
          <a:p>
            <a:pPr>
              <a:buFont typeface="Arial" charset="0"/>
              <a:buNone/>
            </a:pPr>
            <a:r>
              <a:rPr lang="ru-RU" i="1" smtClean="0"/>
              <a:t>    Для передачи новостей! </a:t>
            </a:r>
          </a:p>
          <a:p>
            <a:pPr>
              <a:buFont typeface="Arial" charset="0"/>
              <a:buNone/>
            </a:pPr>
            <a:r>
              <a:rPr lang="ru-RU" i="1" smtClean="0"/>
              <a:t>                    (язык)</a:t>
            </a:r>
            <a:br>
              <a:rPr lang="ru-RU" i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/>
          <a:lstStyle/>
          <a:p>
            <a:r>
              <a:rPr lang="ru-RU" b="1" i="1" u="sng" smtClean="0"/>
              <a:t>Язык – орган вкуса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80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428750"/>
            <a:ext cx="3214688" cy="54292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i="1" u="sng" smtClean="0">
                <a:solidFill>
                  <a:schemeClr val="bg1"/>
                </a:solidFill>
              </a:rPr>
              <a:t>Язык выполняет следующие функции: 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1.Определяет температуру и вкус пищи 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2.Перемешивает пищу со слюной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 3. Обеспечивает глотание.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 4. Участвует в речи</a:t>
            </a:r>
          </a:p>
          <a:p>
            <a:pPr>
              <a:buFont typeface="Arial" charset="0"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000" i="1" dirty="0">
                <a:latin typeface="+mn-lt"/>
              </a:rPr>
              <a:t>Поверхность языка немного шершавая, поскольку на ней находится огромное количество мелких сосочков, с помощью которых и распознается вкус еды. </a:t>
            </a:r>
            <a:r>
              <a:rPr lang="ru-RU" sz="2000" i="1" dirty="0" smtClean="0">
                <a:latin typeface="+mn-lt"/>
              </a:rPr>
              <a:t/>
            </a:r>
            <a:br>
              <a:rPr lang="ru-RU" sz="2000" i="1" dirty="0" smtClean="0">
                <a:latin typeface="+mn-lt"/>
              </a:rPr>
            </a:br>
            <a:r>
              <a:rPr lang="ru-RU" sz="2000" i="1" dirty="0" smtClean="0">
                <a:latin typeface="+mn-lt"/>
              </a:rPr>
              <a:t>В </a:t>
            </a:r>
            <a:r>
              <a:rPr lang="ru-RU" sz="2000" i="1" dirty="0">
                <a:latin typeface="+mn-lt"/>
              </a:rPr>
              <a:t>зависимости от формы, каждый отвечает за конкретные функции. </a:t>
            </a:r>
            <a:br>
              <a:rPr lang="ru-RU" sz="2000" i="1" dirty="0">
                <a:latin typeface="+mn-lt"/>
              </a:rPr>
            </a:br>
            <a:endParaRPr lang="ru-RU" sz="2000" i="1" dirty="0">
              <a:latin typeface="+mn-lt"/>
            </a:endParaRPr>
          </a:p>
        </p:txBody>
      </p:sp>
      <p:pic>
        <p:nvPicPr>
          <p:cNvPr id="25602" name="Содержимое 3" descr="scale_1200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600200"/>
            <a:ext cx="62484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857250" y="571500"/>
            <a:ext cx="750093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 u="sng">
                <a:latin typeface="Calibri" pitchFamily="34" charset="0"/>
              </a:rPr>
              <a:t>Чтобы уберечь орган вкуса, нужно придерживаться следующих рекомендаций:</a:t>
            </a:r>
          </a:p>
          <a:p>
            <a:endParaRPr lang="ru-RU" sz="2800" i="1" u="sng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Нельзя употреблять очень горячую еду, пить слишком горячую воду;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Перед приемом пищи обязательно мыть руки;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Не класть в рот неизвестные предметы, лекарства и растения;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Во время еды активно не разговаривать, иначе можно подавиться.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43188"/>
            <a:ext cx="4038600" cy="39290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</a:t>
            </a:r>
            <a:r>
              <a:rPr lang="ru-RU" i="1" smtClean="0"/>
              <a:t>На лице он выдаётся,</a:t>
            </a:r>
            <a:br>
              <a:rPr lang="ru-RU" i="1" smtClean="0"/>
            </a:br>
            <a:r>
              <a:rPr lang="ru-RU" i="1" smtClean="0"/>
              <a:t>Не в свои дела суётся,</a:t>
            </a:r>
            <a:br>
              <a:rPr lang="ru-RU" i="1" smtClean="0"/>
            </a:br>
            <a:r>
              <a:rPr lang="ru-RU" i="1" smtClean="0"/>
              <a:t>Но сопеть и нюхать тоже</a:t>
            </a:r>
            <a:br>
              <a:rPr lang="ru-RU" i="1" smtClean="0"/>
            </a:br>
            <a:r>
              <a:rPr lang="ru-RU" i="1" smtClean="0"/>
              <a:t>С удовольствием он может.</a:t>
            </a:r>
            <a:br>
              <a:rPr lang="ru-RU" i="1" smtClean="0"/>
            </a:br>
            <a:r>
              <a:rPr lang="ru-RU" i="1" smtClean="0"/>
              <a:t>                            (нос)</a:t>
            </a:r>
          </a:p>
        </p:txBody>
      </p:sp>
      <p:sp>
        <p:nvSpPr>
          <p:cNvPr id="2765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i="1" u="sng" smtClean="0"/>
              <a:t>Нос – орган обоняния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786313"/>
            <a:ext cx="9144000" cy="18573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</a:t>
            </a:r>
            <a:r>
              <a:rPr lang="ru-RU" sz="2600" dirty="0" smtClean="0"/>
              <a:t>  </a:t>
            </a:r>
            <a:r>
              <a:rPr lang="ru-RU" sz="2600" i="1" dirty="0" smtClean="0"/>
              <a:t>За восприятие запахов отвечает нос.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i="1" dirty="0" smtClean="0"/>
              <a:t>     Именно с помощью него можно распознавать приятные ароматы.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i="1" dirty="0" smtClean="0"/>
              <a:t>     Также он может предупреждать о различных опасностях, например, утечка газа и пожар.</a:t>
            </a:r>
            <a:endParaRPr lang="ru-RU" sz="26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75"/>
          </a:xfrm>
        </p:spPr>
        <p:txBody>
          <a:bodyPr/>
          <a:lstStyle/>
          <a:p>
            <a:pPr algn="l"/>
            <a:r>
              <a:rPr lang="ru-RU" sz="4000" i="1" u="sng" smtClean="0"/>
              <a:t>Гигиена носа: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2357438" cy="504348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Всегда содержи нос в чистоте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Не засовывай в нос посторонние предметы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Пользуйся личным носовым платком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Береги организм от простуды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Закаляйся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4643438"/>
            <a:ext cx="4495800" cy="307181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Два </a:t>
            </a:r>
            <a:r>
              <a:rPr lang="ru-RU" i="1" dirty="0"/>
              <a:t>брата акробата,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/>
              <a:t>С лева с права,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/>
              <a:t>На склонах висят,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/>
              <a:t>Слушать велят!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           (уши)</a:t>
            </a:r>
            <a:endParaRPr lang="ru-RU" i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/>
              <a:t/>
            </a:r>
            <a:br>
              <a:rPr lang="ru-RU" i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ru-RU" b="1" i="1" u="sng" smtClean="0"/>
              <a:t>Уши – орган слуха</a:t>
            </a:r>
          </a:p>
        </p:txBody>
      </p:sp>
      <p:pic>
        <p:nvPicPr>
          <p:cNvPr id="31746" name="Содержимое 4" descr="scale_1200 (4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285875"/>
            <a:ext cx="5357813" cy="5357813"/>
          </a:xfrm>
        </p:spPr>
      </p:pic>
      <p:sp>
        <p:nvSpPr>
          <p:cNvPr id="31747" name="Содержимое 3"/>
          <p:cNvSpPr>
            <a:spLocks noGrp="1"/>
          </p:cNvSpPr>
          <p:nvPr>
            <p:ph sz="half" idx="2"/>
          </p:nvPr>
        </p:nvSpPr>
        <p:spPr>
          <a:xfrm>
            <a:off x="5357813" y="1428750"/>
            <a:ext cx="3328987" cy="52149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</a:t>
            </a:r>
            <a:r>
              <a:rPr lang="ru-RU" sz="2400" smtClean="0"/>
              <a:t>Органом слуха являются уши, с помощью которых мы распознаем разные звуки и можем приблизительно определять их дальность, силу.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642938" y="214313"/>
            <a:ext cx="8143875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80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Segoe UI" pitchFamily="34" charset="0"/>
            </a:endParaRPr>
          </a:p>
          <a:p>
            <a:r>
              <a:rPr lang="ru-RU" sz="3200" i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Segoe UI" pitchFamily="34" charset="0"/>
              </a:rPr>
              <a:t>Цель:</a:t>
            </a:r>
            <a:r>
              <a:rPr lang="ru-RU" sz="2800" i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Segoe UI" pitchFamily="34" charset="0"/>
              </a:rPr>
              <a:t> Знакомство детей с органами чувств человека.</a:t>
            </a:r>
            <a:endParaRPr lang="ru-RU" sz="2800" i="1">
              <a:latin typeface="Calibri" pitchFamily="34" charset="0"/>
              <a:ea typeface="Times New Roman" pitchFamily="18" charset="0"/>
              <a:cs typeface="Segoe UI" pitchFamily="34" charset="0"/>
            </a:endParaRPr>
          </a:p>
          <a:p>
            <a:pPr eaLnBrk="0" hangingPunct="0"/>
            <a:r>
              <a:rPr lang="ru-RU" sz="2800" i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Segoe UI" pitchFamily="34" charset="0"/>
              </a:rPr>
              <a:t/>
            </a:r>
            <a:br>
              <a:rPr lang="ru-RU" sz="2800" i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Segoe UI" pitchFamily="34" charset="0"/>
              </a:rPr>
            </a:br>
            <a:r>
              <a:rPr lang="ru-RU" sz="3200" i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Segoe UI" pitchFamily="34" charset="0"/>
              </a:rPr>
              <a:t>Задачи: </a:t>
            </a:r>
            <a:endParaRPr lang="ru-RU" sz="3200" i="1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28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познакомить детей с органами чувств: зрение, вкус, обоняние, слух и осязание;</a:t>
            </a:r>
            <a:endParaRPr lang="ru-RU" sz="2800" i="1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28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сформировать представления об их роли при восприятии человеком окружающего мира;</a:t>
            </a:r>
          </a:p>
          <a:p>
            <a:pPr eaLnBrk="0" hangingPunct="0"/>
            <a:r>
              <a:rPr lang="ru-RU" sz="28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воспитывать бережное отношение детей к своему здоровью.</a:t>
            </a:r>
            <a:r>
              <a:rPr lang="ru-RU" sz="2800" i="1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89013"/>
          </a:xfrm>
        </p:spPr>
        <p:txBody>
          <a:bodyPr/>
          <a:lstStyle/>
          <a:p>
            <a:r>
              <a:rPr lang="ru-RU" sz="2800" i="1" u="sng" smtClean="0"/>
              <a:t>Чтобы уши были здоровыми, хорошо слышали все звуки, надо за ними ухаживать, беречь их:</a:t>
            </a:r>
            <a:br>
              <a:rPr lang="ru-RU" sz="2800" i="1" u="sng" smtClean="0"/>
            </a:br>
            <a:endParaRPr lang="ru-RU" sz="2800" i="1" u="sng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600200"/>
            <a:ext cx="2928938" cy="490061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Ничего </a:t>
            </a:r>
            <a:r>
              <a:rPr lang="ru-RU" sz="2400" dirty="0"/>
              <a:t>не засовывай в ухо.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Не кричи громко и не слушай громкую музыку в наушниках.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Избегай простуды.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Если почувствовал боль в ухе или стал плохо слышать, необходимо обратиться к врачу.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2771" name="Содержимое 4" descr="shutterstock_22934633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25" y="1500188"/>
            <a:ext cx="5500688" cy="4929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0042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i="1" smtClean="0"/>
              <a:t>     </a:t>
            </a:r>
            <a:endParaRPr lang="ru-RU" smtClean="0"/>
          </a:p>
        </p:txBody>
      </p:sp>
      <p:sp>
        <p:nvSpPr>
          <p:cNvPr id="3379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929063"/>
            <a:ext cx="4281488" cy="26431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i="1" smtClean="0"/>
              <a:t>    </a:t>
            </a:r>
            <a:r>
              <a:rPr lang="ru-RU" sz="2400" i="1" smtClean="0"/>
              <a:t>Мы в нее зимой и летом </a:t>
            </a:r>
          </a:p>
          <a:p>
            <a:pPr>
              <a:buFont typeface="Arial" charset="0"/>
              <a:buNone/>
            </a:pPr>
            <a:r>
              <a:rPr lang="ru-RU" sz="2400" i="1" smtClean="0"/>
              <a:t>     С головы до ног одеты, </a:t>
            </a:r>
          </a:p>
          <a:p>
            <a:pPr>
              <a:buFont typeface="Arial" charset="0"/>
              <a:buNone/>
            </a:pPr>
            <a:r>
              <a:rPr lang="ru-RU" sz="2400" i="1" smtClean="0"/>
              <a:t>     Даже на ночь снять не можем, </a:t>
            </a:r>
          </a:p>
          <a:p>
            <a:pPr>
              <a:buFont typeface="Arial" charset="0"/>
              <a:buNone/>
            </a:pPr>
            <a:r>
              <a:rPr lang="ru-RU" sz="2400" i="1" smtClean="0"/>
              <a:t>    Потому что это…</a:t>
            </a:r>
          </a:p>
          <a:p>
            <a:pPr>
              <a:buFont typeface="Arial" charset="0"/>
              <a:buNone/>
            </a:pPr>
            <a:r>
              <a:rPr lang="ru-RU" sz="2400" i="1" smtClean="0"/>
              <a:t>                                 (кожа)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smtClean="0"/>
              <a:t>Кожа – орган осязания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214938"/>
            <a:ext cx="8401050" cy="1428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</a:t>
            </a:r>
            <a:r>
              <a:rPr lang="ru-RU" sz="2400" i="1" smtClean="0"/>
              <a:t>Кожа – это орган осязания, самый большой орган, это естественная одежда нашего тела, которая растет вместе с вами.</a:t>
            </a:r>
          </a:p>
        </p:txBody>
      </p:sp>
      <p:sp>
        <p:nvSpPr>
          <p:cNvPr id="3482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i="1" dirty="0">
                <a:latin typeface="+mn-lt"/>
              </a:rPr>
              <a:t>Она надёжна, защищает человека от перегревания (выделяет пот).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3584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785813"/>
            <a:ext cx="3214688" cy="585787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</a:t>
            </a:r>
            <a:r>
              <a:rPr lang="ru-RU" sz="2600" i="1" dirty="0" smtClean="0"/>
              <a:t>И </a:t>
            </a:r>
            <a:r>
              <a:rPr lang="ru-RU" sz="2600" i="1" dirty="0"/>
              <a:t>от переохлаждения (человек начинает дрожать, покрываться «гусиной кожей» т. е. мелкими пупырышками).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i="1" dirty="0" smtClean="0"/>
              <a:t>     Кожа </a:t>
            </a:r>
            <a:r>
              <a:rPr lang="ru-RU" sz="2600" i="1" dirty="0"/>
              <a:t>предохраняет внутренние органы от повреждения, принимая на себя удары, царапины, ожоги.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sz="3600" i="1" u="sng" smtClean="0"/>
              <a:t>Правила ухода за кожей:</a:t>
            </a:r>
          </a:p>
        </p:txBody>
      </p:sp>
      <p:pic>
        <p:nvPicPr>
          <p:cNvPr id="37891" name="Содержимое 4" descr="scale_1200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285875"/>
            <a:ext cx="5472113" cy="48577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50" y="1428750"/>
            <a:ext cx="2686050" cy="47148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Каждую неделю принимай ванну  с мылом.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Мой руки после загрязнения.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Старайся не ранить кожу, избегай ожогов, обморожения.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Небольшие царапины и повреждения кожи обрабатывай зеленкой или йодом.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Делай зарядку.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358187" cy="14287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i="1" dirty="0" smtClean="0">
                <a:latin typeface="+mn-lt"/>
              </a:rPr>
              <a:t/>
            </a:r>
            <a:br>
              <a:rPr lang="ru-RU" sz="2400" b="1" i="1" dirty="0" smtClean="0">
                <a:latin typeface="+mn-lt"/>
              </a:rPr>
            </a:br>
            <a:r>
              <a:rPr lang="ru-RU" sz="2800" b="1" i="1" dirty="0" smtClean="0">
                <a:latin typeface="+mn-lt"/>
              </a:rPr>
              <a:t>Запомни эти </a:t>
            </a:r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5</a:t>
            </a:r>
            <a:r>
              <a:rPr lang="ru-RU" sz="2800" b="1" i="1" dirty="0" smtClean="0">
                <a:latin typeface="+mn-lt"/>
              </a:rPr>
              <a:t>-ть органов чувств!  </a:t>
            </a:r>
            <a:r>
              <a:rPr lang="ru-RU" sz="2800" b="1" i="1" u="sng" dirty="0" smtClean="0">
                <a:latin typeface="+mn-lt"/>
              </a:rPr>
              <a:t>                                                   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(орган слуха, орган зрения, орган осязания, орган обоняния, орган вкуса)</a:t>
            </a:r>
            <a:r>
              <a:rPr lang="ru-RU" sz="2400" b="1" i="1" dirty="0" smtClean="0">
                <a:latin typeface="+mn-lt"/>
              </a:rPr>
              <a:t/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> Именно они помогают нам ориентироваться.</a:t>
            </a:r>
            <a:endParaRPr lang="ru-RU" sz="2400" b="1" i="1" dirty="0">
              <a:latin typeface="+mn-lt"/>
            </a:endParaRPr>
          </a:p>
        </p:txBody>
      </p:sp>
      <p:pic>
        <p:nvPicPr>
          <p:cNvPr id="38915" name="Содержимое 4" descr="scale_1200 (6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857375"/>
            <a:ext cx="7358062" cy="4786313"/>
          </a:xfrm>
        </p:spPr>
      </p:pic>
      <p:sp>
        <p:nvSpPr>
          <p:cNvPr id="3891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313"/>
            <a:ext cx="3186113" cy="5911850"/>
          </a:xfrm>
        </p:spPr>
        <p:txBody>
          <a:bodyPr rtlCol="0">
            <a:normAutofit/>
          </a:bodyPr>
          <a:lstStyle/>
          <a:p>
            <a:pPr indent="457200"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indent="457200"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indent="457200"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На ночь два оконца сами закрываются,    </a:t>
            </a:r>
          </a:p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А с восходом солнца сами открываются. </a:t>
            </a:r>
          </a:p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         (глаза)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88"/>
            <a:ext cx="4038600" cy="5768975"/>
          </a:xfrm>
        </p:spPr>
        <p:txBody>
          <a:bodyPr/>
          <a:lstStyle/>
          <a:p>
            <a:pPr indent="457200">
              <a:buFont typeface="Arial" charset="0"/>
              <a:buNone/>
            </a:pPr>
            <a:endParaRPr lang="ru-RU" smtClean="0"/>
          </a:p>
          <a:p>
            <a:pPr indent="457200">
              <a:buFont typeface="Arial" charset="0"/>
              <a:buNone/>
            </a:pPr>
            <a:endParaRPr lang="ru-RU" smtClean="0"/>
          </a:p>
          <a:p>
            <a:pPr indent="457200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00125"/>
          </a:xfrm>
        </p:spPr>
        <p:txBody>
          <a:bodyPr/>
          <a:lstStyle/>
          <a:p>
            <a:r>
              <a:rPr lang="ru-RU" b="1" i="1" u="sng" smtClean="0"/>
              <a:t>Глаза - орган зрения</a:t>
            </a:r>
          </a:p>
        </p:txBody>
      </p:sp>
      <p:sp>
        <p:nvSpPr>
          <p:cNvPr id="16387" name="Содержимое 3"/>
          <p:cNvSpPr>
            <a:spLocks noGrp="1"/>
          </p:cNvSpPr>
          <p:nvPr>
            <p:ph sz="half" idx="2"/>
          </p:nvPr>
        </p:nvSpPr>
        <p:spPr>
          <a:xfrm>
            <a:off x="6286500" y="1214438"/>
            <a:ext cx="2857500" cy="53578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Глаза - наши незаменимые помощники. </a:t>
            </a:r>
          </a:p>
          <a:p>
            <a:pPr>
              <a:buFont typeface="Arial" charset="0"/>
              <a:buNone/>
            </a:pPr>
            <a:r>
              <a:rPr lang="ru-RU" smtClean="0"/>
              <a:t>    С их помощью мы видим окружающее, узнаем друг друга. 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16388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Содержимое 4" descr="hello_html_692b7c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3071813"/>
            <a:ext cx="8358187" cy="30718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5" y="357188"/>
            <a:ext cx="8258175" cy="2286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Природа </a:t>
            </a:r>
            <a:r>
              <a:rPr lang="ru-RU" dirty="0"/>
              <a:t>оберегает глаза – они расположены </a:t>
            </a:r>
            <a:r>
              <a:rPr lang="ru-RU" dirty="0" smtClean="0"/>
              <a:t>в специальных </a:t>
            </a:r>
            <a:r>
              <a:rPr lang="ru-RU" dirty="0"/>
              <a:t>углублениях – глазницах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  <a:r>
              <a:rPr lang="ru-RU" dirty="0"/>
              <a:t>Закрывает этот «дом» специальная дверка под названием «веко».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Если </a:t>
            </a:r>
            <a:r>
              <a:rPr lang="ru-RU" dirty="0"/>
              <a:t>перед глазами появится опасность, веки закрываются.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Содержимое 4" descr="29549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1500188"/>
            <a:ext cx="5715000" cy="5357812"/>
          </a:xfrm>
        </p:spPr>
      </p:pic>
      <p:sp>
        <p:nvSpPr>
          <p:cNvPr id="18435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500063"/>
            <a:ext cx="8186737" cy="16430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600" smtClean="0"/>
              <a:t>     На лице видна только небольшая часть глаза. Весь глаз по форме похож на шар и называется глазным яблоком.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Содержимое 4" descr="28867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465263"/>
            <a:ext cx="8215313" cy="51498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85750"/>
            <a:ext cx="8715375" cy="1143000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Снаружи </a:t>
            </a:r>
            <a:r>
              <a:rPr lang="ru-RU" dirty="0"/>
              <a:t>нам видны белковая и радужная оболочка. Радужная оболочка у разных людей может быть разного цвета.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214313"/>
            <a:ext cx="8286750" cy="15716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А </a:t>
            </a:r>
            <a:r>
              <a:rPr lang="ru-RU" dirty="0">
                <a:solidFill>
                  <a:schemeClr val="bg1"/>
                </a:solidFill>
              </a:rPr>
              <a:t>в самом центре находится специальное отверстие – зрачок. 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С </a:t>
            </a:r>
            <a:r>
              <a:rPr lang="ru-RU" dirty="0">
                <a:solidFill>
                  <a:schemeClr val="bg1"/>
                </a:solidFill>
              </a:rPr>
              <a:t>помощью зрачка мы видим свет и изображения предметов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5" y="5643563"/>
            <a:ext cx="8258175" cy="482600"/>
          </a:xfrm>
        </p:spPr>
        <p:txBody>
          <a:bodyPr rtlCol="0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Вот</a:t>
            </a:r>
            <a:r>
              <a:rPr lang="ru-RU" dirty="0">
                <a:solidFill>
                  <a:schemeClr val="bg1"/>
                </a:solidFill>
              </a:rPr>
              <a:t>, что видит человек, который потерял зрение, его называют слепым!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5026</TotalTime>
  <Words>579</Words>
  <Application>Microsoft Office PowerPoint</Application>
  <PresentationFormat>Экран (4:3)</PresentationFormat>
  <Paragraphs>96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Calibri</vt:lpstr>
      <vt:lpstr>Arial</vt:lpstr>
      <vt:lpstr>Times New Roman</vt:lpstr>
      <vt:lpstr>Segoe UI</vt:lpstr>
      <vt:lpstr>Тема Office</vt:lpstr>
      <vt:lpstr>Слайд 1</vt:lpstr>
      <vt:lpstr>Слайд 2</vt:lpstr>
      <vt:lpstr>Слайд 3</vt:lpstr>
      <vt:lpstr>Глаза - орган зрения</vt:lpstr>
      <vt:lpstr>Слайд 5</vt:lpstr>
      <vt:lpstr>Слайд 6</vt:lpstr>
      <vt:lpstr>Слайд 7</vt:lpstr>
      <vt:lpstr>Слайд 8</vt:lpstr>
      <vt:lpstr>Слайд 9</vt:lpstr>
      <vt:lpstr>Наши глаза настолько драгоценны, что мы просто обязаны их беречь!  </vt:lpstr>
      <vt:lpstr>Слайд 11</vt:lpstr>
      <vt:lpstr>Язык – орган вкуса</vt:lpstr>
      <vt:lpstr>Поверхность языка немного шершавая, поскольку на ней находится огромное количество мелких сосочков, с помощью которых и распознается вкус еды.  В зависимости от формы, каждый отвечает за конкретные функции.  </vt:lpstr>
      <vt:lpstr>Слайд 14</vt:lpstr>
      <vt:lpstr>Слайд 15</vt:lpstr>
      <vt:lpstr>Нос – орган обоняния</vt:lpstr>
      <vt:lpstr>Гигиена носа:</vt:lpstr>
      <vt:lpstr>Слайд 18</vt:lpstr>
      <vt:lpstr>Уши – орган слуха</vt:lpstr>
      <vt:lpstr>Чтобы уши были здоровыми, хорошо слышали все звуки, надо за ними ухаживать, беречь их: </vt:lpstr>
      <vt:lpstr>Слайд 21</vt:lpstr>
      <vt:lpstr>Кожа – орган осязания</vt:lpstr>
      <vt:lpstr>Она надёжна, защищает человека от перегревания (выделяет пот).</vt:lpstr>
      <vt:lpstr>Слайд 24</vt:lpstr>
      <vt:lpstr>Правила ухода за кожей:</vt:lpstr>
      <vt:lpstr> Запомни эти 5-ть органов чувств!                                                                                        (орган слуха, орган зрения, орган осязания, орган обоняния, орган вкуса)  Именно они помогают нам ориентироваться.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lenchikovna.ru@mail.ru</cp:lastModifiedBy>
  <cp:revision>76</cp:revision>
  <dcterms:created xsi:type="dcterms:W3CDTF">2021-02-24T11:44:34Z</dcterms:created>
  <dcterms:modified xsi:type="dcterms:W3CDTF">2024-10-01T11:51:29Z</dcterms:modified>
</cp:coreProperties>
</file>