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9" r:id="rId3"/>
  </p:sldMasterIdLst>
  <p:notesMasterIdLst>
    <p:notesMasterId r:id="rId14"/>
  </p:notesMasterIdLst>
  <p:sldIdLst>
    <p:sldId id="256" r:id="rId4"/>
    <p:sldId id="266" r:id="rId5"/>
    <p:sldId id="267" r:id="rId6"/>
    <p:sldId id="268" r:id="rId7"/>
    <p:sldId id="269" r:id="rId8"/>
    <p:sldId id="260" r:id="rId9"/>
    <p:sldId id="272" r:id="rId10"/>
    <p:sldId id="277" r:id="rId11"/>
    <p:sldId id="261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60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093FA-CE77-4D1E-B7C3-7A91397E4E9F}" type="datetimeFigureOut">
              <a:rPr lang="ru-RU" smtClean="0"/>
              <a:pPr/>
              <a:t>01.03.2020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76D4D-E175-4312-A968-EB94C13570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76D4D-E175-4312-A968-EB94C13570FC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 hasCustomPrompt="1"/>
          </p:nvPr>
        </p:nvSpPr>
        <p:spPr>
          <a:xfrm>
            <a:off x="533400" y="714356"/>
            <a:ext cx="7851648" cy="571504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dirty="0" smtClean="0"/>
              <a:t> «Я хочу всё знать!» </a:t>
            </a:r>
            <a:endParaRPr kumimoji="0" lang="en-US" dirty="0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 hasCustomPrompt="1"/>
          </p:nvPr>
        </p:nvSpPr>
        <p:spPr>
          <a:xfrm>
            <a:off x="533400" y="1428736"/>
            <a:ext cx="7854696" cy="5072098"/>
          </a:xfrm>
        </p:spPr>
        <p:txBody>
          <a:bodyPr lIns="0" rIns="18288"/>
          <a:lstStyle>
            <a:lvl1pPr marL="0" marR="4572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dirty="0" smtClean="0"/>
              <a:t>Развитие познавательной активности у детей</a:t>
            </a:r>
            <a:endParaRPr kumimoji="0" lang="en-US" dirty="0" smtClean="0"/>
          </a:p>
          <a:p>
            <a:endParaRPr kumimoji="0" lang="ru-RU" dirty="0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C6FF-9647-4601-8871-4102A9BD0339}" type="datetimeFigureOut">
              <a:rPr lang="ru-RU" smtClean="0"/>
              <a:pPr/>
              <a:t>01.03.2020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DD9E125-D435-4B1D-BC69-FE4BB54AC42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C6FF-9647-4601-8871-4102A9BD0339}" type="datetimeFigureOut">
              <a:rPr lang="ru-RU" smtClean="0"/>
              <a:pPr/>
              <a:t>01.03.2020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E125-D435-4B1D-BC69-FE4BB54AC4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C6FF-9647-4601-8871-4102A9BD0339}" type="datetimeFigureOut">
              <a:rPr lang="ru-RU" smtClean="0"/>
              <a:pPr/>
              <a:t>01.03.2020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E125-D435-4B1D-BC69-FE4BB54AC4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64343-DF11-489C-A6D6-9382A28AE5EA}" type="datetimeFigureOut">
              <a:rPr lang="ru-RU" smtClean="0"/>
              <a:pPr/>
              <a:t>01.03.2020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C0723-A081-4158-BE71-DA7205D500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64343-DF11-489C-A6D6-9382A28AE5EA}" type="datetimeFigureOut">
              <a:rPr lang="ru-RU" smtClean="0"/>
              <a:pPr/>
              <a:t>01.03.2020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C0723-A081-4158-BE71-DA7205D500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64343-DF11-489C-A6D6-9382A28AE5EA}" type="datetimeFigureOut">
              <a:rPr lang="ru-RU" smtClean="0"/>
              <a:pPr/>
              <a:t>01.03.2020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C0723-A081-4158-BE71-DA7205D500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64343-DF11-489C-A6D6-9382A28AE5EA}" type="datetimeFigureOut">
              <a:rPr lang="ru-RU" smtClean="0"/>
              <a:pPr/>
              <a:t>01.03.2020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C0723-A081-4158-BE71-DA7205D500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64343-DF11-489C-A6D6-9382A28AE5EA}" type="datetimeFigureOut">
              <a:rPr lang="ru-RU" smtClean="0"/>
              <a:pPr/>
              <a:t>01.03.2020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C0723-A081-4158-BE71-DA7205D500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64343-DF11-489C-A6D6-9382A28AE5EA}" type="datetimeFigureOut">
              <a:rPr lang="ru-RU" smtClean="0"/>
              <a:pPr/>
              <a:t>01.03.2020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C0723-A081-4158-BE71-DA7205D500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64343-DF11-489C-A6D6-9382A28AE5EA}" type="datetimeFigureOut">
              <a:rPr lang="ru-RU" smtClean="0"/>
              <a:pPr/>
              <a:t>01.03.2020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C0723-A081-4158-BE71-DA7205D500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3357562"/>
            <a:ext cx="7772400" cy="235745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C6FF-9647-4601-8871-4102A9BD0339}" type="datetimeFigureOut">
              <a:rPr lang="ru-RU" smtClean="0"/>
              <a:pPr/>
              <a:t>01.03.2020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E125-D435-4B1D-BC69-FE4BB54AC4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64343-DF11-489C-A6D6-9382A28AE5EA}" type="datetimeFigureOut">
              <a:rPr lang="ru-RU" smtClean="0"/>
              <a:pPr/>
              <a:t>01.03.2020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C0723-A081-4158-BE71-DA7205D500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64343-DF11-489C-A6D6-9382A28AE5EA}" type="datetimeFigureOut">
              <a:rPr lang="ru-RU" smtClean="0"/>
              <a:pPr/>
              <a:t>01.03.2020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C0723-A081-4158-BE71-DA7205D500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64343-DF11-489C-A6D6-9382A28AE5EA}" type="datetimeFigureOut">
              <a:rPr lang="ru-RU" smtClean="0"/>
              <a:pPr/>
              <a:t>01.03.2020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C0723-A081-4158-BE71-DA7205D500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64343-DF11-489C-A6D6-9382A28AE5EA}" type="datetimeFigureOut">
              <a:rPr lang="ru-RU" smtClean="0"/>
              <a:pPr/>
              <a:t>01.03.2020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C0723-A081-4158-BE71-DA7205D500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64343-DF11-489C-A6D6-9382A28AE5EA}" type="datetimeFigureOut">
              <a:rPr lang="ru-RU" smtClean="0"/>
              <a:pPr/>
              <a:t>01.03.2020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C0723-A081-4158-BE71-DA7205D500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F712-0A2D-4E61-817E-BE6820CFE4E8}" type="datetimeFigureOut">
              <a:rPr lang="ru-RU" smtClean="0"/>
              <a:pPr/>
              <a:t>01.03.2020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D3B4-E88A-4EAA-856A-52812E824F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F712-0A2D-4E61-817E-BE6820CFE4E8}" type="datetimeFigureOut">
              <a:rPr lang="ru-RU" smtClean="0"/>
              <a:pPr/>
              <a:t>01.03.2020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D3B4-E88A-4EAA-856A-52812E824F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F712-0A2D-4E61-817E-BE6820CFE4E8}" type="datetimeFigureOut">
              <a:rPr lang="ru-RU" smtClean="0"/>
              <a:pPr/>
              <a:t>01.03.2020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D3B4-E88A-4EAA-856A-52812E824F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F712-0A2D-4E61-817E-BE6820CFE4E8}" type="datetimeFigureOut">
              <a:rPr lang="ru-RU" smtClean="0"/>
              <a:pPr/>
              <a:t>01.03.2020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D3B4-E88A-4EAA-856A-52812E824F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F712-0A2D-4E61-817E-BE6820CFE4E8}" type="datetimeFigureOut">
              <a:rPr lang="ru-RU" smtClean="0"/>
              <a:pPr/>
              <a:t>01.03.2020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D3B4-E88A-4EAA-856A-52812E824F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C6FF-9647-4601-8871-4102A9BD0339}" type="datetimeFigureOut">
              <a:rPr lang="ru-RU" smtClean="0"/>
              <a:pPr/>
              <a:t>01.03.2020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E125-D435-4B1D-BC69-FE4BB54AC4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F712-0A2D-4E61-817E-BE6820CFE4E8}" type="datetimeFigureOut">
              <a:rPr lang="ru-RU" smtClean="0"/>
              <a:pPr/>
              <a:t>01.03.2020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D3B4-E88A-4EAA-856A-52812E824F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F712-0A2D-4E61-817E-BE6820CFE4E8}" type="datetimeFigureOut">
              <a:rPr lang="ru-RU" smtClean="0"/>
              <a:pPr/>
              <a:t>01.03.2020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D3B4-E88A-4EAA-856A-52812E824F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F712-0A2D-4E61-817E-BE6820CFE4E8}" type="datetimeFigureOut">
              <a:rPr lang="ru-RU" smtClean="0"/>
              <a:pPr/>
              <a:t>01.03.2020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D3B4-E88A-4EAA-856A-52812E824F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F712-0A2D-4E61-817E-BE6820CFE4E8}" type="datetimeFigureOut">
              <a:rPr lang="ru-RU" smtClean="0"/>
              <a:pPr/>
              <a:t>01.03.2020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D3B4-E88A-4EAA-856A-52812E824F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F712-0A2D-4E61-817E-BE6820CFE4E8}" type="datetimeFigureOut">
              <a:rPr lang="ru-RU" smtClean="0"/>
              <a:pPr/>
              <a:t>01.03.2020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D3B4-E88A-4EAA-856A-52812E824F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F712-0A2D-4E61-817E-BE6820CFE4E8}" type="datetimeFigureOut">
              <a:rPr lang="ru-RU" smtClean="0"/>
              <a:pPr/>
              <a:t>01.03.2020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D3B4-E88A-4EAA-856A-52812E824F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C6FF-9647-4601-8871-4102A9BD0339}" type="datetimeFigureOut">
              <a:rPr lang="ru-RU" smtClean="0"/>
              <a:pPr/>
              <a:t>01.03.2020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E125-D435-4B1D-BC69-FE4BB54AC4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8186766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C6FF-9647-4601-8871-4102A9BD0339}" type="datetimeFigureOut">
              <a:rPr lang="ru-RU" smtClean="0"/>
              <a:pPr/>
              <a:t>01.03.2020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E125-D435-4B1D-BC69-FE4BB54AC4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 baseline="0"/>
            </a:lvl1pPr>
          </a:lstStyle>
          <a:p>
            <a:r>
              <a:rPr kumimoji="0" lang="ru-RU" dirty="0" smtClean="0"/>
              <a:t>      Что бы это значило?</a:t>
            </a:r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C6FF-9647-4601-8871-4102A9BD0339}" type="datetimeFigureOut">
              <a:rPr lang="ru-RU" smtClean="0"/>
              <a:pPr/>
              <a:t>01.03.2020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E125-D435-4B1D-BC69-FE4BB54AC42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" name="Рисунок 5" descr="http://arishababy.narod.ru/images/prikol2/1986_07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85926"/>
            <a:ext cx="7929588" cy="440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C6FF-9647-4601-8871-4102A9BD0339}" type="datetimeFigureOut">
              <a:rPr lang="ru-RU" smtClean="0"/>
              <a:pPr/>
              <a:t>01.03.2020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E125-D435-4B1D-BC69-FE4BB54AC4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C6FF-9647-4601-8871-4102A9BD0339}" type="datetimeFigureOut">
              <a:rPr lang="ru-RU" smtClean="0"/>
              <a:pPr/>
              <a:t>01.03.2020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E125-D435-4B1D-BC69-FE4BB54AC4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</a:t>
            </a:r>
            <a:r>
              <a:rPr lang="ru-RU" dirty="0" smtClean="0"/>
              <a:t>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C6FF-9647-4601-8871-4102A9BD0339}" type="datetimeFigureOut">
              <a:rPr lang="ru-RU" smtClean="0"/>
              <a:pPr/>
              <a:t>01.03.2020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E125-D435-4B1D-BC69-FE4BB54AC4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A5C6FF-9647-4601-8871-4102A9BD0339}" type="datetimeFigureOut">
              <a:rPr lang="ru-RU" smtClean="0"/>
              <a:pPr/>
              <a:t>01.03.2020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D9E125-D435-4B1D-BC69-FE4BB54AC42C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86" r:id="rId3"/>
    <p:sldLayoutId id="2147483721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64343-DF11-489C-A6D6-9382A28AE5EA}" type="datetimeFigureOut">
              <a:rPr lang="ru-RU" smtClean="0"/>
              <a:pPr/>
              <a:t>01.03.2020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C0723-A081-4158-BE71-DA7205D500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2F712-0A2D-4E61-817E-BE6820CFE4E8}" type="datetimeFigureOut">
              <a:rPr lang="ru-RU" smtClean="0"/>
              <a:pPr/>
              <a:t>01.03.2020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0D3B4-E88A-4EAA-856A-52812E824F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140968"/>
            <a:ext cx="7851648" cy="1571636"/>
          </a:xfrm>
        </p:spPr>
        <p:txBody>
          <a:bodyPr>
            <a:noAutofit/>
          </a:bodyPr>
          <a:lstStyle/>
          <a:p>
            <a:pPr algn="ctr"/>
            <a:r>
              <a:rPr lang="ru-RU" sz="8000" u="sng" dirty="0" smtClean="0">
                <a:solidFill>
                  <a:srgbClr val="FF66FF"/>
                </a:solidFill>
              </a:rPr>
              <a:t>« Хочу всё знать»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5400" dirty="0" smtClean="0"/>
              <a:t>(развитие познавательной активности у детей)</a:t>
            </a:r>
            <a:endParaRPr lang="ru-RU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6215074" y="5500702"/>
            <a:ext cx="18616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Подготовила Заика Е.Н.</a:t>
            </a:r>
            <a:endParaRPr lang="ru-RU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57166"/>
            <a:ext cx="7772400" cy="178595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FF66FF"/>
                </a:solidFill>
              </a:rPr>
              <a:t>«Если вы хотите, чтобы ребёнок увлечённо чем-то занимался, займитесь этим сами»</a:t>
            </a:r>
            <a:endParaRPr lang="ru-RU" sz="4000" dirty="0">
              <a:solidFill>
                <a:srgbClr val="FF66FF"/>
              </a:solidFill>
            </a:endParaRPr>
          </a:p>
        </p:txBody>
      </p:sp>
      <p:pic>
        <p:nvPicPr>
          <p:cNvPr id="4" name="Рисунок 3" descr="http://arishababy.narod.ru/images/prikol2/1986_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214554"/>
            <a:ext cx="385765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755650" y="620713"/>
            <a:ext cx="81375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71480"/>
            <a:ext cx="8286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FF66FF"/>
                </a:solidFill>
              </a:rPr>
              <a:t>Развивается активность ребёнка на всех этапах его психического развития</a:t>
            </a:r>
            <a:endParaRPr lang="ru-RU" sz="3200" b="1" dirty="0">
              <a:solidFill>
                <a:srgbClr val="FF66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857364"/>
            <a:ext cx="39290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1. эмоциональное общение</a:t>
            </a:r>
          </a:p>
        </p:txBody>
      </p:sp>
      <p:pic>
        <p:nvPicPr>
          <p:cNvPr id="1026" name="Picture 2" descr="C:\Users\Диана\Desktop\Тё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071810"/>
            <a:ext cx="3500462" cy="3429024"/>
          </a:xfrm>
          <a:prstGeom prst="rect">
            <a:avLst/>
          </a:prstGeom>
          <a:noFill/>
        </p:spPr>
      </p:pic>
      <p:pic>
        <p:nvPicPr>
          <p:cNvPr id="1027" name="Picture 3" descr="C:\Users\Диана\Desktop\IMG000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785926"/>
            <a:ext cx="4000528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40719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2. предметная деятельность</a:t>
            </a:r>
          </a:p>
        </p:txBody>
      </p:sp>
      <p:pic>
        <p:nvPicPr>
          <p:cNvPr id="2050" name="Picture 2" descr="C:\Users\Диана\Desktop\Тёма с коробк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71678"/>
            <a:ext cx="3643338" cy="4107036"/>
          </a:xfrm>
          <a:prstGeom prst="rect">
            <a:avLst/>
          </a:prstGeom>
          <a:noFill/>
        </p:spPr>
      </p:pic>
      <p:pic>
        <p:nvPicPr>
          <p:cNvPr id="2051" name="Picture 3" descr="C:\Users\Диана\Desktop\S50230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2345" y="357166"/>
            <a:ext cx="3575870" cy="36433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14810" y="4214818"/>
            <a:ext cx="49291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Ребёнок  любознателен по своей натуре. Его интересует  новое, неизвестное.</a:t>
            </a:r>
          </a:p>
          <a:p>
            <a:r>
              <a:rPr lang="ru-RU" sz="2800" dirty="0" smtClean="0"/>
              <a:t> Каждый ребёнок исследователь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404664"/>
            <a:ext cx="4726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3. Игровая деятельность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77072"/>
            <a:ext cx="5256584" cy="242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980728"/>
            <a:ext cx="5552849" cy="281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692696"/>
            <a:ext cx="436484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4.продуктивные виды </a:t>
            </a:r>
          </a:p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деятельности </a:t>
            </a:r>
            <a:r>
              <a:rPr lang="ru-RU" dirty="0" smtClean="0">
                <a:solidFill>
                  <a:srgbClr val="7030A0"/>
                </a:solidFill>
              </a:rPr>
              <a:t> 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29026"/>
            <a:ext cx="8496943" cy="459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659842" cy="1500198"/>
          </a:xfrm>
        </p:spPr>
        <p:txBody>
          <a:bodyPr/>
          <a:lstStyle/>
          <a:p>
            <a:r>
              <a:rPr lang="ru-RU" sz="2800" u="sng" dirty="0" smtClean="0"/>
              <a:t/>
            </a:r>
            <a:br>
              <a:rPr lang="ru-RU" sz="2800" u="sng" dirty="0" smtClean="0"/>
            </a:br>
            <a:r>
              <a:rPr lang="ru-RU" sz="2800" u="sng" dirty="0" smtClean="0"/>
              <a:t/>
            </a:r>
            <a:br>
              <a:rPr lang="ru-RU" sz="2800" u="sng" dirty="0" smtClean="0"/>
            </a:br>
            <a:r>
              <a:rPr lang="ru-RU" sz="2800" u="sng" dirty="0" smtClean="0"/>
              <a:t/>
            </a:r>
            <a:br>
              <a:rPr lang="ru-RU" sz="2800" u="sng" dirty="0" smtClean="0"/>
            </a:br>
            <a:r>
              <a:rPr lang="ru-RU" sz="2800" u="sng" dirty="0" smtClean="0"/>
              <a:t/>
            </a:r>
            <a:br>
              <a:rPr lang="ru-RU" sz="2800" u="sng" dirty="0" smtClean="0"/>
            </a:br>
            <a:endParaRPr lang="ru-RU" sz="3600" u="sng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00694" y="1428736"/>
            <a:ext cx="2843178" cy="4286280"/>
          </a:xfrm>
        </p:spPr>
        <p:txBody>
          <a:bodyPr>
            <a:norm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357166"/>
            <a:ext cx="7429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314575" algn="l"/>
              </a:tabLst>
            </a:pPr>
            <a:r>
              <a:rPr lang="ru-RU" sz="3200" u="sng" dirty="0" smtClean="0">
                <a:solidFill>
                  <a:srgbClr val="FF66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Как развивать познавательную активность  ребёнка?</a:t>
            </a:r>
            <a:endParaRPr lang="ru-RU" sz="3200" dirty="0" smtClean="0">
              <a:solidFill>
                <a:srgbClr val="FF66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1571612"/>
            <a:ext cx="835824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u="sng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1.Создание условий ребёнку для его активных действий</a:t>
            </a:r>
          </a:p>
          <a:p>
            <a:endParaRPr lang="ru-RU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ru-RU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ru-RU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ru-RU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ru-RU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ru-RU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sz="2800" dirty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714348" y="2500306"/>
            <a:ext cx="8001056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45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145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Прогулки, поездки,  экскурсии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314575" algn="l"/>
              </a:tabLst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Чтение познавательной литературы, рассматривание энциклопедий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3145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Детские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эксперименты, опыты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145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Наблюдения  за природой и окружающим миром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145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Интеллектуальные игры, викторины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145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Посещение музеев, выставок, зоопарков, театров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145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Просмотр познавательных  телепередач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145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Решение кроссвордов, ребусов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45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8715404" cy="1143008"/>
          </a:xfrm>
        </p:spPr>
        <p:txBody>
          <a:bodyPr/>
          <a:lstStyle/>
          <a:p>
            <a:pPr lvl="0"/>
            <a: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sz="280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80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80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</a:t>
            </a:r>
            <a:r>
              <a:rPr lang="ru-RU" sz="2800" u="sng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ru-RU" sz="2800" u="sng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Постановка вопросов проблемного характера</a:t>
            </a:r>
            <a:r>
              <a:rPr lang="ru-RU" sz="6000" b="0" u="sng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6000" b="0" u="sng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u="sng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1142984"/>
            <a:ext cx="7772400" cy="457203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Поощрять детские вопросы</a:t>
            </a:r>
          </a:p>
          <a:p>
            <a:r>
              <a:rPr lang="ru-RU" sz="2800" dirty="0" smtClean="0"/>
              <a:t> (давать развёрнутые ответы)</a:t>
            </a:r>
          </a:p>
          <a:p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Семейные дискуссии</a:t>
            </a:r>
          </a:p>
          <a:p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Проблемные вопросы </a:t>
            </a:r>
          </a:p>
          <a:p>
            <a:r>
              <a:rPr lang="ru-RU" sz="2800" dirty="0" smtClean="0"/>
              <a:t>(А что было бы если мы землю просверлили насквозь? А что было бы если капли воды были бы очень большими? и т.д)</a:t>
            </a:r>
          </a:p>
          <a:p>
            <a:pPr>
              <a:buFont typeface="Arial" pitchFamily="34" charset="0"/>
              <a:buChar char="•"/>
            </a:pP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428604"/>
            <a:ext cx="7858180" cy="1058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FFC000"/>
                </a:solidFill>
              </a:rPr>
              <a:t>?</a:t>
            </a:r>
            <a:r>
              <a:rPr lang="ru-RU" sz="4400" dirty="0" smtClean="0"/>
              <a:t> </a:t>
            </a:r>
            <a:r>
              <a:rPr lang="ru-RU" sz="3200" dirty="0" smtClean="0"/>
              <a:t>      </a:t>
            </a:r>
            <a:r>
              <a:rPr lang="ru-RU" sz="3200" dirty="0" smtClean="0">
                <a:solidFill>
                  <a:srgbClr val="92D050"/>
                </a:solidFill>
              </a:rPr>
              <a:t>? </a:t>
            </a:r>
            <a:r>
              <a:rPr lang="ru-RU" sz="3200" dirty="0" smtClean="0"/>
              <a:t>   </a:t>
            </a:r>
            <a:r>
              <a:rPr lang="ru-RU" sz="3200" dirty="0" smtClean="0">
                <a:solidFill>
                  <a:srgbClr val="C00000"/>
                </a:solidFill>
              </a:rPr>
              <a:t>?</a:t>
            </a:r>
            <a:r>
              <a:rPr lang="ru-RU" sz="3200" dirty="0" smtClean="0"/>
              <a:t>  ?         ?        </a:t>
            </a:r>
            <a:r>
              <a:rPr lang="ru-RU" sz="4000" dirty="0" smtClean="0">
                <a:solidFill>
                  <a:srgbClr val="FFC000"/>
                </a:solidFill>
              </a:rPr>
              <a:t>?</a:t>
            </a:r>
            <a:r>
              <a:rPr lang="ru-RU" sz="4000" dirty="0" smtClean="0"/>
              <a:t>   </a:t>
            </a:r>
            <a:r>
              <a:rPr lang="ru-RU" sz="4000" dirty="0" smtClean="0">
                <a:solidFill>
                  <a:srgbClr val="92D050"/>
                </a:solidFill>
              </a:rPr>
              <a:t>?</a:t>
            </a:r>
            <a:r>
              <a:rPr lang="ru-RU" sz="4000" dirty="0" smtClean="0"/>
              <a:t>  ?   </a:t>
            </a:r>
            <a:r>
              <a:rPr lang="ru-RU" sz="4000" dirty="0" smtClean="0">
                <a:solidFill>
                  <a:srgbClr val="C00000"/>
                </a:solidFill>
              </a:rPr>
              <a:t>?</a:t>
            </a:r>
            <a:r>
              <a:rPr lang="ru-RU" sz="4000" dirty="0" smtClean="0"/>
              <a:t>    ?                  </a:t>
            </a:r>
            <a:r>
              <a:rPr lang="ru-RU" sz="3200" dirty="0" smtClean="0"/>
              <a:t>?     </a:t>
            </a:r>
            <a:r>
              <a:rPr lang="ru-RU" sz="4800" dirty="0" smtClean="0">
                <a:solidFill>
                  <a:srgbClr val="FF0000"/>
                </a:solidFill>
              </a:rPr>
              <a:t>?</a:t>
            </a:r>
            <a:r>
              <a:rPr lang="ru-RU" sz="4800" dirty="0" smtClean="0"/>
              <a:t> </a:t>
            </a:r>
            <a:r>
              <a:rPr lang="ru-RU" sz="3200" dirty="0" smtClean="0"/>
              <a:t>              </a:t>
            </a:r>
            <a:r>
              <a:rPr lang="ru-RU" sz="3600" dirty="0" smtClean="0"/>
              <a:t>?        </a:t>
            </a:r>
            <a:r>
              <a:rPr lang="ru-RU" sz="4800" dirty="0" smtClean="0">
                <a:solidFill>
                  <a:srgbClr val="FF0000"/>
                </a:solidFill>
              </a:rPr>
              <a:t>?</a:t>
            </a:r>
            <a:r>
              <a:rPr lang="ru-RU" sz="4800" dirty="0" smtClean="0"/>
              <a:t>          </a:t>
            </a:r>
            <a:r>
              <a:rPr lang="ru-RU" sz="3600" dirty="0" smtClean="0"/>
              <a:t> </a:t>
            </a:r>
            <a:r>
              <a:rPr lang="ru-RU" sz="3600" dirty="0" smtClean="0">
                <a:solidFill>
                  <a:srgbClr val="00B0F0"/>
                </a:solidFill>
              </a:rPr>
              <a:t>?</a:t>
            </a:r>
            <a:r>
              <a:rPr lang="ru-RU" sz="3600" dirty="0" smtClean="0"/>
              <a:t>               </a:t>
            </a:r>
            <a:r>
              <a:rPr lang="ru-RU" sz="3200" dirty="0" smtClean="0">
                <a:solidFill>
                  <a:srgbClr val="00B0F0"/>
                </a:solidFill>
              </a:rPr>
              <a:t>?</a:t>
            </a:r>
            <a:r>
              <a:rPr lang="ru-RU" sz="3200" dirty="0" smtClean="0"/>
              <a:t>                           </a:t>
            </a:r>
            <a:r>
              <a:rPr lang="ru-RU" sz="3200" dirty="0" smtClean="0">
                <a:solidFill>
                  <a:srgbClr val="FFC000"/>
                </a:solidFill>
              </a:rPr>
              <a:t>? </a:t>
            </a:r>
            <a:r>
              <a:rPr lang="ru-RU" sz="3200" dirty="0" smtClean="0"/>
              <a:t>     ?  </a:t>
            </a:r>
          </a:p>
          <a:p>
            <a:pPr algn="ctr"/>
            <a:r>
              <a:rPr lang="ru-RU" sz="4000" dirty="0" smtClean="0"/>
              <a:t>  </a:t>
            </a:r>
            <a:r>
              <a:rPr lang="ru-RU" sz="4000" b="1" u="sng" dirty="0" smtClean="0">
                <a:solidFill>
                  <a:srgbClr val="00B050"/>
                </a:solidFill>
              </a:rPr>
              <a:t>Калейдоскоп </a:t>
            </a:r>
            <a:r>
              <a:rPr lang="ru-RU" sz="4000" b="1" dirty="0" smtClean="0">
                <a:solidFill>
                  <a:srgbClr val="00B050"/>
                </a:solidFill>
              </a:rPr>
              <a:t> </a:t>
            </a:r>
            <a:r>
              <a:rPr lang="ru-RU" sz="4000" b="1" u="sng" dirty="0" smtClean="0">
                <a:solidFill>
                  <a:srgbClr val="FFC000"/>
                </a:solidFill>
              </a:rPr>
              <a:t>вопросов</a:t>
            </a:r>
          </a:p>
          <a:p>
            <a:endParaRPr lang="ru-RU" sz="3200" dirty="0" smtClean="0"/>
          </a:p>
          <a:p>
            <a:r>
              <a:rPr lang="ru-RU" sz="4800" dirty="0" smtClean="0">
                <a:solidFill>
                  <a:srgbClr val="7030A0"/>
                </a:solidFill>
              </a:rPr>
              <a:t>?</a:t>
            </a:r>
            <a:r>
              <a:rPr lang="ru-RU" sz="6000" dirty="0" smtClean="0"/>
              <a:t>     </a:t>
            </a:r>
            <a:r>
              <a:rPr lang="ru-RU" sz="7200" dirty="0" smtClean="0">
                <a:solidFill>
                  <a:srgbClr val="FF0000"/>
                </a:solidFill>
              </a:rPr>
              <a:t>?</a:t>
            </a:r>
            <a:r>
              <a:rPr lang="ru-RU" sz="6000" dirty="0" smtClean="0">
                <a:solidFill>
                  <a:srgbClr val="FF0000"/>
                </a:solidFill>
              </a:rPr>
              <a:t>  </a:t>
            </a:r>
            <a:r>
              <a:rPr lang="ru-RU" sz="6000" dirty="0" smtClean="0"/>
              <a:t>  </a:t>
            </a:r>
            <a:r>
              <a:rPr lang="ru-RU" sz="6000" dirty="0" smtClean="0">
                <a:solidFill>
                  <a:srgbClr val="00B0F0"/>
                </a:solidFill>
              </a:rPr>
              <a:t> </a:t>
            </a:r>
            <a:r>
              <a:rPr lang="ru-RU" sz="5400" dirty="0" smtClean="0">
                <a:solidFill>
                  <a:srgbClr val="00B0F0"/>
                </a:solidFill>
              </a:rPr>
              <a:t>?</a:t>
            </a:r>
            <a:r>
              <a:rPr lang="ru-RU" sz="6000" dirty="0" smtClean="0">
                <a:solidFill>
                  <a:srgbClr val="00B0F0"/>
                </a:solidFill>
              </a:rPr>
              <a:t>      </a:t>
            </a:r>
            <a:r>
              <a:rPr lang="ru-RU" sz="6000" dirty="0" smtClean="0">
                <a:solidFill>
                  <a:srgbClr val="92D050"/>
                </a:solidFill>
              </a:rPr>
              <a:t> </a:t>
            </a:r>
            <a:r>
              <a:rPr lang="ru-RU" sz="3600" dirty="0" smtClean="0">
                <a:solidFill>
                  <a:srgbClr val="92D050"/>
                </a:solidFill>
              </a:rPr>
              <a:t>?   </a:t>
            </a:r>
            <a:r>
              <a:rPr lang="ru-RU" sz="4400" dirty="0" smtClean="0">
                <a:solidFill>
                  <a:srgbClr val="FFC000"/>
                </a:solidFill>
              </a:rPr>
              <a:t>?</a:t>
            </a:r>
            <a:r>
              <a:rPr lang="ru-RU" sz="4400" dirty="0" smtClean="0"/>
              <a:t> </a:t>
            </a:r>
            <a:r>
              <a:rPr lang="ru-RU" sz="3600" dirty="0" smtClean="0"/>
              <a:t>  </a:t>
            </a:r>
            <a:r>
              <a:rPr lang="ru-RU" sz="3600" dirty="0" smtClean="0">
                <a:solidFill>
                  <a:srgbClr val="00B0F0"/>
                </a:solidFill>
              </a:rPr>
              <a:t>?</a:t>
            </a:r>
            <a:r>
              <a:rPr lang="ru-RU" sz="3600" dirty="0" smtClean="0">
                <a:solidFill>
                  <a:srgbClr val="FFFF00"/>
                </a:solidFill>
              </a:rPr>
              <a:t>     </a:t>
            </a:r>
            <a:r>
              <a:rPr lang="ru-RU" sz="6000" dirty="0" smtClean="0">
                <a:solidFill>
                  <a:srgbClr val="FFFF00"/>
                </a:solidFill>
              </a:rPr>
              <a:t>?</a:t>
            </a:r>
            <a:r>
              <a:rPr lang="ru-RU" sz="3600" dirty="0" smtClean="0">
                <a:solidFill>
                  <a:srgbClr val="FFFF00"/>
                </a:solidFill>
              </a:rPr>
              <a:t>   </a:t>
            </a:r>
            <a:r>
              <a:rPr lang="ru-RU" sz="4000" dirty="0" smtClean="0"/>
              <a:t>?  </a:t>
            </a:r>
            <a:r>
              <a:rPr lang="ru-RU" sz="2800" dirty="0" smtClean="0"/>
              <a:t>?</a:t>
            </a:r>
            <a:r>
              <a:rPr lang="ru-RU" sz="4000" dirty="0" smtClean="0"/>
              <a:t>   ?  </a:t>
            </a:r>
            <a:r>
              <a:rPr lang="ru-RU" sz="4800" dirty="0" smtClean="0">
                <a:solidFill>
                  <a:srgbClr val="7030A0"/>
                </a:solidFill>
              </a:rPr>
              <a:t>?</a:t>
            </a:r>
            <a:r>
              <a:rPr lang="ru-RU" sz="4800" dirty="0" smtClean="0"/>
              <a:t> </a:t>
            </a:r>
            <a:r>
              <a:rPr lang="ru-RU" sz="4000" dirty="0" smtClean="0"/>
              <a:t>  </a:t>
            </a:r>
            <a:r>
              <a:rPr lang="ru-RU" sz="4000" dirty="0" smtClean="0">
                <a:solidFill>
                  <a:srgbClr val="FFC000"/>
                </a:solidFill>
              </a:rPr>
              <a:t>? </a:t>
            </a:r>
            <a:r>
              <a:rPr lang="ru-RU" sz="4000" dirty="0" smtClean="0"/>
              <a:t>    </a:t>
            </a:r>
            <a:r>
              <a:rPr lang="ru-RU" sz="5400" dirty="0" smtClean="0">
                <a:solidFill>
                  <a:srgbClr val="00B0F0"/>
                </a:solidFill>
              </a:rPr>
              <a:t>?</a:t>
            </a:r>
            <a:r>
              <a:rPr lang="ru-RU" sz="4000" dirty="0" smtClean="0"/>
              <a:t>       ?          </a:t>
            </a:r>
            <a:r>
              <a:rPr lang="ru-RU" sz="6000" dirty="0" smtClean="0">
                <a:solidFill>
                  <a:srgbClr val="7030A0"/>
                </a:solidFill>
              </a:rPr>
              <a:t>?</a:t>
            </a:r>
            <a:r>
              <a:rPr lang="ru-RU" sz="6000" dirty="0" smtClean="0"/>
              <a:t>   </a:t>
            </a:r>
            <a:r>
              <a:rPr lang="ru-RU" sz="6000" dirty="0" smtClean="0">
                <a:solidFill>
                  <a:srgbClr val="FFC000"/>
                </a:solidFill>
              </a:rPr>
              <a:t>? </a:t>
            </a:r>
            <a:r>
              <a:rPr lang="ru-RU" sz="6000" dirty="0" smtClean="0"/>
              <a:t>    </a:t>
            </a:r>
            <a:r>
              <a:rPr lang="ru-RU" sz="6000" dirty="0" smtClean="0">
                <a:solidFill>
                  <a:srgbClr val="FF0000"/>
                </a:solidFill>
              </a:rPr>
              <a:t>?</a:t>
            </a:r>
            <a:r>
              <a:rPr lang="ru-RU" sz="6000" dirty="0" smtClean="0"/>
              <a:t>    </a:t>
            </a:r>
            <a:r>
              <a:rPr lang="ru-RU" sz="6000" dirty="0" smtClean="0">
                <a:solidFill>
                  <a:srgbClr val="00B0F0"/>
                </a:solidFill>
              </a:rPr>
              <a:t>?</a:t>
            </a:r>
            <a:r>
              <a:rPr lang="ru-RU" sz="6000" dirty="0" smtClean="0"/>
              <a:t>         </a:t>
            </a:r>
            <a:r>
              <a:rPr lang="ru-RU" sz="5400" dirty="0" smtClean="0">
                <a:solidFill>
                  <a:srgbClr val="FFC000"/>
                </a:solidFill>
              </a:rPr>
              <a:t>?</a:t>
            </a:r>
            <a:r>
              <a:rPr lang="ru-RU" sz="6000" dirty="0" smtClean="0"/>
              <a:t>      </a:t>
            </a:r>
            <a:r>
              <a:rPr lang="ru-RU" sz="6000" dirty="0" smtClean="0">
                <a:solidFill>
                  <a:srgbClr val="FF0000"/>
                </a:solidFill>
              </a:rPr>
              <a:t>?          </a:t>
            </a:r>
            <a:r>
              <a:rPr lang="ru-RU" sz="6000" dirty="0" smtClean="0"/>
              <a:t>   </a:t>
            </a:r>
            <a:r>
              <a:rPr lang="ru-RU" sz="7200" dirty="0" smtClean="0">
                <a:solidFill>
                  <a:srgbClr val="7030A0"/>
                </a:solidFill>
              </a:rPr>
              <a:t>?</a:t>
            </a:r>
          </a:p>
          <a:p>
            <a:endParaRPr lang="ru-RU" sz="6000" dirty="0" smtClean="0"/>
          </a:p>
          <a:p>
            <a:endParaRPr lang="ru-RU" sz="60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7772400" cy="1143008"/>
          </a:xfrm>
        </p:spPr>
        <p:txBody>
          <a:bodyPr/>
          <a:lstStyle/>
          <a:p>
            <a:pPr lvl="0"/>
            <a:r>
              <a:rPr lang="ru-RU" sz="2800" u="sng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3.Вовлечение в самостоятельный поиск</a:t>
            </a:r>
            <a:r>
              <a:rPr lang="ru-RU" sz="600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600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1071546"/>
            <a:ext cx="8272466" cy="5286412"/>
          </a:xfrm>
        </p:spPr>
        <p:txBody>
          <a:bodyPr/>
          <a:lstStyle/>
          <a:p>
            <a:endParaRPr lang="ru-RU" sz="2400" b="1" u="sng" dirty="0" smtClean="0"/>
          </a:p>
          <a:p>
            <a:r>
              <a:rPr lang="ru-RU" sz="2400" b="1" dirty="0" smtClean="0"/>
              <a:t> Развивать умения работать с источниками информации:</a:t>
            </a:r>
          </a:p>
          <a:p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92D050"/>
                </a:solidFill>
              </a:rPr>
              <a:t>* </a:t>
            </a:r>
            <a:r>
              <a:rPr lang="ru-RU" sz="2400" b="1" u="sng" dirty="0" smtClean="0">
                <a:solidFill>
                  <a:srgbClr val="92D050"/>
                </a:solidFill>
              </a:rPr>
              <a:t>Книгами :</a:t>
            </a:r>
            <a:r>
              <a:rPr lang="ru-RU" sz="2400" b="1" dirty="0" smtClean="0">
                <a:solidFill>
                  <a:srgbClr val="92D050"/>
                </a:solidFill>
              </a:rPr>
              <a:t> домашняя библиотека, друзей, библиотеки.( найди ответ на   вопрос и дальнейшее  совместное обсуждение этой темы)</a:t>
            </a:r>
          </a:p>
          <a:p>
            <a:r>
              <a:rPr lang="ru-RU" sz="2400" b="1" dirty="0" smtClean="0"/>
              <a:t>*</a:t>
            </a:r>
            <a:r>
              <a:rPr lang="ru-RU" sz="2400" b="1" u="sng" dirty="0" smtClean="0"/>
              <a:t>Энциклопедиями</a:t>
            </a:r>
            <a:endParaRPr lang="ru-RU" sz="2400" b="1" dirty="0" smtClean="0"/>
          </a:p>
          <a:p>
            <a:r>
              <a:rPr lang="ru-RU" sz="2400" b="1" dirty="0" smtClean="0">
                <a:solidFill>
                  <a:srgbClr val="7030A0"/>
                </a:solidFill>
              </a:rPr>
              <a:t>*</a:t>
            </a:r>
            <a:r>
              <a:rPr lang="ru-RU" sz="2400" b="1" u="sng" dirty="0" smtClean="0">
                <a:solidFill>
                  <a:srgbClr val="7030A0"/>
                </a:solidFill>
              </a:rPr>
              <a:t>Интернет источниками</a:t>
            </a:r>
          </a:p>
          <a:p>
            <a:r>
              <a:rPr lang="ru-RU" sz="2400" b="1" dirty="0" smtClean="0"/>
              <a:t>*</a:t>
            </a:r>
            <a:r>
              <a:rPr lang="ru-RU" sz="2400" b="1" u="sng" dirty="0" smtClean="0">
                <a:solidFill>
                  <a:srgbClr val="FFFF00"/>
                </a:solidFill>
              </a:rPr>
              <a:t>Создание домашних  тематических книг</a:t>
            </a:r>
          </a:p>
          <a:p>
            <a:pPr>
              <a:buFont typeface="Arial" pitchFamily="34" charset="0"/>
              <a:buChar char="•"/>
            </a:pPr>
            <a:r>
              <a:rPr lang="ru-RU" sz="2400" b="1" u="sng" dirty="0" smtClean="0"/>
              <a:t>Опыты,  эксперименты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FC000"/>
                </a:solidFill>
              </a:rPr>
              <a:t>* </a:t>
            </a:r>
            <a:r>
              <a:rPr lang="ru-RU" sz="2400" b="1" u="sng" dirty="0" smtClean="0">
                <a:solidFill>
                  <a:srgbClr val="FFC000"/>
                </a:solidFill>
              </a:rPr>
              <a:t>Фоторепортажи</a:t>
            </a:r>
          </a:p>
          <a:p>
            <a:pPr>
              <a:buFont typeface="Arial" pitchFamily="34" charset="0"/>
              <a:buChar char="•"/>
            </a:pPr>
            <a:endParaRPr lang="ru-RU" sz="2400" b="1" u="sng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307</TotalTime>
  <Words>250</Words>
  <Application>Microsoft Office PowerPoint</Application>
  <PresentationFormat>Экран (4:3)</PresentationFormat>
  <Paragraphs>68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Поток</vt:lpstr>
      <vt:lpstr>Специальное оформление</vt:lpstr>
      <vt:lpstr>1_Специальное оформление</vt:lpstr>
      <vt:lpstr>« Хочу всё знать» (развитие познавательной активности у детей)</vt:lpstr>
      <vt:lpstr>Слайд 2</vt:lpstr>
      <vt:lpstr>Слайд 3</vt:lpstr>
      <vt:lpstr>Слайд 4</vt:lpstr>
      <vt:lpstr>Слайд 5</vt:lpstr>
      <vt:lpstr>    </vt:lpstr>
      <vt:lpstr>          2. Постановка вопросов проблемного характера </vt:lpstr>
      <vt:lpstr>Слайд 8</vt:lpstr>
      <vt:lpstr>3.Вовлечение в самостоятельный поиск </vt:lpstr>
      <vt:lpstr>«Если вы хотите, чтобы ребёнок увлечённо чем-то занимался, займитесь этим сами»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Диана</dc:creator>
  <cp:lastModifiedBy>1</cp:lastModifiedBy>
  <cp:revision>39</cp:revision>
  <dcterms:created xsi:type="dcterms:W3CDTF">2012-03-14T07:26:39Z</dcterms:created>
  <dcterms:modified xsi:type="dcterms:W3CDTF">2020-03-01T15:28:22Z</dcterms:modified>
</cp:coreProperties>
</file>