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326" r:id="rId3"/>
    <p:sldId id="314" r:id="rId4"/>
    <p:sldId id="315" r:id="rId5"/>
    <p:sldId id="313" r:id="rId6"/>
    <p:sldId id="317" r:id="rId7"/>
    <p:sldId id="318" r:id="rId8"/>
    <p:sldId id="323" r:id="rId9"/>
    <p:sldId id="320" r:id="rId10"/>
    <p:sldId id="321" r:id="rId11"/>
    <p:sldId id="301" r:id="rId12"/>
    <p:sldId id="310" r:id="rId13"/>
    <p:sldId id="295" r:id="rId14"/>
    <p:sldId id="297" r:id="rId15"/>
    <p:sldId id="324" r:id="rId16"/>
    <p:sldId id="325" r:id="rId17"/>
    <p:sldId id="292" r:id="rId18"/>
    <p:sldId id="308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160EB2"/>
    <a:srgbClr val="007E3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Игровой </c:v>
                </c:pt>
                <c:pt idx="1">
                  <c:v>"Логопед"</c:v>
                </c:pt>
                <c:pt idx="2">
                  <c:v>Познавательный</c:v>
                </c:pt>
                <c:pt idx="3">
                  <c:v>Физкультура</c:v>
                </c:pt>
                <c:pt idx="4">
                  <c:v>Музыка</c:v>
                </c:pt>
                <c:pt idx="5">
                  <c:v>Психолог</c:v>
                </c:pt>
                <c:pt idx="6">
                  <c:v>Творчество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2.8</c:v>
                </c:pt>
                <c:pt idx="1">
                  <c:v>2.8</c:v>
                </c:pt>
                <c:pt idx="2">
                  <c:v>2.7</c:v>
                </c:pt>
                <c:pt idx="3">
                  <c:v>2.6</c:v>
                </c:pt>
                <c:pt idx="4">
                  <c:v>2.1</c:v>
                </c:pt>
                <c:pt idx="5">
                  <c:v>1.9</c:v>
                </c:pt>
                <c:pt idx="6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4E-4EA6-96A6-A1285B0DE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470464"/>
        <c:axId val="113492736"/>
      </c:barChart>
      <c:catAx>
        <c:axId val="113470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3492736"/>
        <c:crosses val="autoZero"/>
        <c:auto val="1"/>
        <c:lblAlgn val="ctr"/>
        <c:lblOffset val="100"/>
        <c:noMultiLvlLbl val="0"/>
      </c:catAx>
      <c:valAx>
        <c:axId val="113492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4704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2014-2015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частично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0.97000000000000064</c:v>
                </c:pt>
                <c:pt idx="1">
                  <c:v>0</c:v>
                </c:pt>
                <c:pt idx="2">
                  <c:v>3.0000000000000044E-2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CD-4427-830D-9C1D7CA92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813312"/>
        <c:axId val="130835584"/>
        <c:axId val="0"/>
      </c:bar3DChart>
      <c:catAx>
        <c:axId val="130813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835584"/>
        <c:crosses val="autoZero"/>
        <c:auto val="1"/>
        <c:lblAlgn val="ctr"/>
        <c:lblOffset val="100"/>
        <c:noMultiLvlLbl val="0"/>
      </c:catAx>
      <c:valAx>
        <c:axId val="1308355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8133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2014-2015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частично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0.98</c:v>
                </c:pt>
                <c:pt idx="1">
                  <c:v>0</c:v>
                </c:pt>
                <c:pt idx="2">
                  <c:v>2.0000000000000011E-2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E-42BD-8F2F-5DD5F2507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868736"/>
        <c:axId val="130870272"/>
        <c:axId val="0"/>
      </c:bar3DChart>
      <c:catAx>
        <c:axId val="130868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870272"/>
        <c:crosses val="autoZero"/>
        <c:auto val="1"/>
        <c:lblAlgn val="ctr"/>
        <c:lblOffset val="100"/>
        <c:noMultiLvlLbl val="0"/>
      </c:catAx>
      <c:valAx>
        <c:axId val="1308702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8687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A58E-AA7C-4995-9ACE-8960A7199BD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76EC-B1AC-4664-8160-7D348C33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A58E-AA7C-4995-9ACE-8960A7199BD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76EC-B1AC-4664-8160-7D348C33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0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A58E-AA7C-4995-9ACE-8960A7199BD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76EC-B1AC-4664-8160-7D348C33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5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A58E-AA7C-4995-9ACE-8960A7199BD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76EC-B1AC-4664-8160-7D348C33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6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A58E-AA7C-4995-9ACE-8960A7199BD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76EC-B1AC-4664-8160-7D348C33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81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A58E-AA7C-4995-9ACE-8960A7199BD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76EC-B1AC-4664-8160-7D348C33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1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A58E-AA7C-4995-9ACE-8960A7199BD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76EC-B1AC-4664-8160-7D348C33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0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A58E-AA7C-4995-9ACE-8960A7199BD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76EC-B1AC-4664-8160-7D348C33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8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A58E-AA7C-4995-9ACE-8960A7199BD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76EC-B1AC-4664-8160-7D348C33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8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A58E-AA7C-4995-9ACE-8960A7199BD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76EC-B1AC-4664-8160-7D348C33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81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A58E-AA7C-4995-9ACE-8960A7199BD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76EC-B1AC-4664-8160-7D348C33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0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4A58E-AA7C-4995-9ACE-8960A7199BD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676EC-B1AC-4664-8160-7D348C33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3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риоритетные направления воспитательно-образовательной работ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2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42910" y="1082354"/>
            <a:ext cx="635798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МДОУ  «Детский сад» №55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E3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Организация РППС  в условиях введения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ФГОС ДО»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иоритетные направления воспитательно-образовательной работ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282" y="0"/>
            <a:ext cx="9355362" cy="6858000"/>
          </a:xfrm>
          <a:prstGeom prst="rect">
            <a:avLst/>
          </a:prstGeom>
          <a:noFill/>
        </p:spPr>
      </p:pic>
      <p:sp>
        <p:nvSpPr>
          <p:cNvPr id="7" name="Блок-схема: альтернативный процесс 6">
            <a:hlinkClick r:id="rId3" action="ppaction://hlinksldjump"/>
          </p:cNvPr>
          <p:cNvSpPr/>
          <p:nvPr/>
        </p:nvSpPr>
        <p:spPr>
          <a:xfrm>
            <a:off x="0" y="116632"/>
            <a:ext cx="8964488" cy="6527078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28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u="sng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u="sng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Полифункциональная – </a:t>
            </a:r>
          </a:p>
          <a:p>
            <a:pPr lvl="0" algn="ctr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обеспечить возможность разнообразного использования  составляющих  РППС в разных видах детской  деятельности.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детская мебель;  </a:t>
            </a:r>
            <a:endParaRPr lang="ru-RU" sz="24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*модульная </a:t>
            </a:r>
            <a:r>
              <a:rPr lang="ru-RU" sz="2400" dirty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среда (мягкие модули, моделирование  необходимого игрового сюжета: «Путешествие на поезде, корабле, машине», «Мой дом», «Больница» и т.д</a:t>
            </a:r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*игровой </a:t>
            </a:r>
            <a:r>
              <a:rPr lang="ru-RU" sz="2400" dirty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материал В. В. </a:t>
            </a:r>
            <a:r>
              <a:rPr lang="ru-RU" sz="2400" dirty="0" err="1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*конструкторы  </a:t>
            </a:r>
            <a:r>
              <a:rPr lang="ru-RU" sz="2400" dirty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разных </a:t>
            </a:r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видов;</a:t>
            </a:r>
          </a:p>
          <a:p>
            <a:pPr lvl="0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*сборно-разборные модели;</a:t>
            </a:r>
            <a:endParaRPr lang="ru-RU" sz="24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*предметы </a:t>
            </a:r>
            <a:r>
              <a:rPr lang="ru-RU" sz="2400" dirty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заместители, бросовый </a:t>
            </a:r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материал;</a:t>
            </a:r>
            <a:endParaRPr lang="ru-RU" sz="24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*ширмы;</a:t>
            </a:r>
            <a:endParaRPr lang="ru-RU" sz="24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*макеты </a:t>
            </a:r>
            <a:r>
              <a:rPr lang="ru-RU" sz="2400" dirty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домиков для </a:t>
            </a:r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кукол;</a:t>
            </a:r>
            <a:endParaRPr lang="ru-RU" sz="24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*тематические </a:t>
            </a:r>
            <a:r>
              <a:rPr lang="ru-RU" sz="2400" dirty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макеты (леса, животные жарких стран и т.д</a:t>
            </a:r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endParaRPr lang="ru-RU" sz="24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*природный </a:t>
            </a:r>
            <a:r>
              <a:rPr lang="ru-RU" sz="2400" dirty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материал, использующийся в разных видах детской </a:t>
            </a:r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деятельности;</a:t>
            </a:r>
            <a:endParaRPr lang="ru-RU" sz="24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*изо-материалы.</a:t>
            </a:r>
          </a:p>
          <a:p>
            <a:endParaRPr lang="ru-RU" sz="24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иоритетные направления воспитательно-образовательной работ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282" y="0"/>
            <a:ext cx="9355362" cy="6858000"/>
          </a:xfrm>
          <a:prstGeom prst="rect">
            <a:avLst/>
          </a:prstGeom>
          <a:noFill/>
        </p:spPr>
      </p:pic>
      <p:sp>
        <p:nvSpPr>
          <p:cNvPr id="7" name="Блок-схема: альтернативный процесс 6">
            <a:hlinkClick r:id="rId3" action="ppaction://hlinksldjump"/>
          </p:cNvPr>
          <p:cNvSpPr/>
          <p:nvPr/>
        </p:nvSpPr>
        <p:spPr>
          <a:xfrm>
            <a:off x="251520" y="260648"/>
            <a:ext cx="8640960" cy="6408712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u="sng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u="sng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u="sng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Доступность и Безопасность</a:t>
            </a:r>
            <a:r>
              <a:rPr lang="ru-RU" sz="1200" b="1" u="sng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lvl="0" algn="ctr"/>
            <a:endParaRPr lang="ru-RU" sz="1200" b="1" u="sng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Доступность </a:t>
            </a:r>
            <a:r>
              <a:rPr lang="ru-RU" sz="2400" dirty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для воспитанников, свободный доступ к играм, игрушкам, материалам, пособиям, обеспечивающим все основные виды детской активности;</a:t>
            </a:r>
          </a:p>
          <a:p>
            <a:r>
              <a:rPr lang="ru-RU" sz="2400" b="1" dirty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исправность и сохранность </a:t>
            </a:r>
            <a:r>
              <a:rPr lang="ru-RU" sz="2400" dirty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материалов </a:t>
            </a:r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оборудования.</a:t>
            </a:r>
          </a:p>
          <a:p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РППС соответствует всем элементам требования по обеспечению </a:t>
            </a:r>
            <a:r>
              <a:rPr lang="ru-RU" sz="2400" b="1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надежности  и безопасности </a:t>
            </a:r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их использования.</a:t>
            </a:r>
          </a:p>
          <a:p>
            <a:endParaRPr lang="ru-RU" sz="24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SAM_347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429000"/>
            <a:ext cx="393978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P10004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57562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1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иоритетные направления воспитательно-образовательной работ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5361" cy="6858000"/>
          </a:xfrm>
          <a:prstGeom prst="rect">
            <a:avLst/>
          </a:prstGeom>
          <a:noFill/>
        </p:spPr>
      </p:pic>
      <p:sp>
        <p:nvSpPr>
          <p:cNvPr id="9" name="Содержимое 5"/>
          <p:cNvSpPr txBox="1">
            <a:spLocks/>
          </p:cNvSpPr>
          <p:nvPr/>
        </p:nvSpPr>
        <p:spPr>
          <a:xfrm>
            <a:off x="571472" y="214290"/>
            <a:ext cx="7858180" cy="500066"/>
          </a:xfrm>
          <a:prstGeom prst="flowChartAlternateProcess">
            <a:avLst/>
          </a:prstGeom>
          <a:ln w="2540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u="sng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Проектирование   </a:t>
            </a:r>
            <a:r>
              <a:rPr lang="ru-RU" sz="2400" b="1" u="sng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модели  РППС МДОУ </a:t>
            </a:r>
            <a:endParaRPr lang="ru-RU" sz="1200" b="1" u="sng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5"/>
          <p:cNvSpPr txBox="1">
            <a:spLocks/>
          </p:cNvSpPr>
          <p:nvPr/>
        </p:nvSpPr>
        <p:spPr>
          <a:xfrm>
            <a:off x="500034" y="857232"/>
            <a:ext cx="8143932" cy="1214446"/>
          </a:xfrm>
          <a:prstGeom prst="flowChartAlternateProcess">
            <a:avLst/>
          </a:prstGeom>
          <a:ln w="2540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defRPr/>
            </a:pPr>
            <a:endParaRPr lang="ru-RU" sz="8000" b="1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8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80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Диагностико</a:t>
            </a:r>
            <a:r>
              <a:rPr lang="ru-RU" sz="8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аналитический</a:t>
            </a:r>
          </a:p>
          <a:p>
            <a:pPr algn="ctr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72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Изучение нормативных документов</a:t>
            </a:r>
          </a:p>
          <a:p>
            <a:pPr algn="ctr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72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Анализ  рабочей  группой  РППС в МДОУ, в группах</a:t>
            </a:r>
          </a:p>
          <a:p>
            <a:pPr algn="ctr">
              <a:lnSpc>
                <a:spcPct val="120000"/>
              </a:lnSpc>
              <a:buFont typeface="Arial" pitchFamily="34" charset="0"/>
              <a:buChar char="•"/>
            </a:pPr>
            <a:r>
              <a:rPr lang="ru-RU" sz="72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Изучение опыта коллег по данной теме</a:t>
            </a:r>
          </a:p>
          <a:p>
            <a:pPr marL="342900" indent="-342900" algn="ctr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sz="8000" b="1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80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5"/>
          <p:cNvSpPr txBox="1">
            <a:spLocks/>
          </p:cNvSpPr>
          <p:nvPr/>
        </p:nvSpPr>
        <p:spPr>
          <a:xfrm>
            <a:off x="571472" y="2214554"/>
            <a:ext cx="8143932" cy="1500198"/>
          </a:xfrm>
          <a:prstGeom prst="flowChartAlternateProcess">
            <a:avLst/>
          </a:prstGeom>
          <a:ln w="2540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8000" b="1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8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8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Планово- прогностический</a:t>
            </a:r>
          </a:p>
          <a:p>
            <a:pPr indent="-342900" algn="ctr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72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Составление   модели  РППС МДОУ</a:t>
            </a:r>
          </a:p>
          <a:p>
            <a:pPr indent="-342900" algn="ctr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72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Планирование   приобретения игрового оборудования</a:t>
            </a:r>
          </a:p>
          <a:p>
            <a:pPr indent="-342900" algn="ctr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72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Планирование   системы  повышения  профессиональной компетентности педагогов  по теме « РППС МДОУ с учётом требований ФГОС».</a:t>
            </a:r>
          </a:p>
          <a:p>
            <a:pPr indent="-342900" algn="ctr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ru-RU" sz="80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ru-RU" sz="80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lnSpc>
                <a:spcPct val="120000"/>
              </a:lnSpc>
              <a:defRPr/>
            </a:pPr>
            <a:endParaRPr lang="ru-RU" sz="24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642910" y="3786190"/>
            <a:ext cx="8229600" cy="1714512"/>
          </a:xfrm>
          <a:prstGeom prst="flowChartAlternateProcess">
            <a:avLst/>
          </a:prstGeom>
          <a:ln w="2540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Организационно- методический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Смоделирована РППС,  в условиях  МДОУ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Создание банка методических    материалов по образовательным технологиям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Смотры- конкурсы РППС 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Система  сопровождения педагогов</a:t>
            </a:r>
          </a:p>
          <a:p>
            <a:pPr algn="ctr">
              <a:buFont typeface="Arial" pitchFamily="34" charset="0"/>
              <a:buChar char="•"/>
            </a:pPr>
            <a:endParaRPr lang="ru-RU" sz="20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5"/>
          <p:cNvSpPr txBox="1">
            <a:spLocks/>
          </p:cNvSpPr>
          <p:nvPr/>
        </p:nvSpPr>
        <p:spPr>
          <a:xfrm>
            <a:off x="642910" y="5572140"/>
            <a:ext cx="8086724" cy="1071594"/>
          </a:xfrm>
          <a:prstGeom prst="flowChartAlternateProcess">
            <a:avLst/>
          </a:prstGeom>
          <a:ln w="2540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20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Диагностико</a:t>
            </a:r>
            <a:r>
              <a:rPr lang="ru-RU" sz="2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аналитический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 рабочей группой    РППС в МДОУ, в группах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Корректировка модели РППС МДОУ</a:t>
            </a:r>
          </a:p>
          <a:p>
            <a:pPr algn="ctr"/>
            <a:endParaRPr lang="ru-RU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ru-RU" sz="20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иоритетные направления воспитательно-образовательной работ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5362" cy="6858000"/>
          </a:xfrm>
          <a:prstGeom prst="rect">
            <a:avLst/>
          </a:prstGeom>
          <a:noFill/>
        </p:spPr>
      </p:pic>
      <p:sp>
        <p:nvSpPr>
          <p:cNvPr id="5" name="Блок-схема: альтернативный процесс 4">
            <a:hlinkClick r:id="rId3" action="ppaction://hlinksldjump"/>
          </p:cNvPr>
          <p:cNvSpPr/>
          <p:nvPr/>
        </p:nvSpPr>
        <p:spPr>
          <a:xfrm>
            <a:off x="357158" y="285728"/>
            <a:ext cx="8429684" cy="500066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28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	       </a:t>
            </a:r>
            <a:r>
              <a:rPr lang="ru-RU" altLang="ru-RU" sz="2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Модель РППС МДОУ «Детский сад№55  </a:t>
            </a:r>
            <a:endParaRPr lang="ru-RU" sz="12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>
            <a:hlinkClick r:id="rId3" action="ppaction://hlinksldjump"/>
          </p:cNvPr>
          <p:cNvSpPr/>
          <p:nvPr/>
        </p:nvSpPr>
        <p:spPr>
          <a:xfrm>
            <a:off x="3428992" y="1785926"/>
            <a:ext cx="5481048" cy="1071570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Профессиональная компетентность педагога  в стимулировании игровой  активности </a:t>
            </a:r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alt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>
            <a:hlinkClick r:id="rId3" action="ppaction://hlinksldjump"/>
          </p:cNvPr>
          <p:cNvSpPr/>
          <p:nvPr/>
        </p:nvSpPr>
        <p:spPr>
          <a:xfrm>
            <a:off x="571472" y="1785926"/>
            <a:ext cx="2714644" cy="1285884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Предметно-      пространственная </a:t>
            </a:r>
            <a:r>
              <a:rPr lang="ru-RU" sz="2400" dirty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среда </a:t>
            </a:r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МДОУ</a:t>
            </a:r>
            <a:endParaRPr lang="ru-RU" sz="24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>
            <a:hlinkClick r:id="rId3" action="ppaction://hlinksldjump"/>
          </p:cNvPr>
          <p:cNvSpPr/>
          <p:nvPr/>
        </p:nvSpPr>
        <p:spPr>
          <a:xfrm>
            <a:off x="142844" y="857232"/>
            <a:ext cx="9001156" cy="642942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alt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Организация  РППС МДОУ  с учётом  требований ФГОС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357290" y="1500174"/>
            <a:ext cx="357190" cy="2857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572132" y="1500174"/>
            <a:ext cx="355160" cy="2857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071802" y="2214554"/>
            <a:ext cx="609786" cy="272414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85720" y="1500174"/>
            <a:ext cx="214314" cy="257176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785786" y="3214686"/>
            <a:ext cx="2395518" cy="571504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Компоненты</a:t>
            </a:r>
          </a:p>
          <a:p>
            <a:pPr algn="ctr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57158" y="4071942"/>
            <a:ext cx="3000396" cy="928694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Образовательные технологии</a:t>
            </a:r>
          </a:p>
          <a:p>
            <a:pPr algn="ctr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500562" y="5072074"/>
            <a:ext cx="4643438" cy="1000132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Организация самостоятельной деятельности  детей, выбор ребёнком деятельности по интересам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071934" y="3000372"/>
            <a:ext cx="2500330" cy="1857388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Учёт возрастных,</a:t>
            </a:r>
          </a:p>
          <a:p>
            <a:pPr algn="ctr"/>
            <a:r>
              <a:rPr lang="ru-RU" sz="2000" dirty="0" err="1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гендерных</a:t>
            </a:r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индиви-дуальных</a:t>
            </a:r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особенностей</a:t>
            </a:r>
          </a:p>
          <a:p>
            <a:pPr algn="ctr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6715140" y="3000372"/>
            <a:ext cx="2428860" cy="1928826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Совместные партнёрская деятельность педагога и ребёнка</a:t>
            </a:r>
          </a:p>
          <a:p>
            <a:pPr algn="ctr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2357422" y="3000372"/>
            <a:ext cx="357190" cy="2857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142844" y="5143512"/>
            <a:ext cx="3857652" cy="1500198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*ИКТ</a:t>
            </a:r>
          </a:p>
          <a:p>
            <a:pPr algn="ctr"/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* «Сказочные лабиринты игр»</a:t>
            </a:r>
          </a:p>
          <a:p>
            <a:pPr algn="ctr"/>
            <a:r>
              <a:rPr lang="ru-RU" sz="2000" dirty="0" err="1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В.В.Воскобовича</a:t>
            </a:r>
            <a:endParaRPr lang="ru-RU" sz="20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*Музейная педагогика</a:t>
            </a:r>
          </a:p>
          <a:p>
            <a:pPr algn="ctr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иоритетные направления воспитательно-образовательной работ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417" y="-25355"/>
            <a:ext cx="9355362" cy="6858000"/>
          </a:xfrm>
          <a:prstGeom prst="rect">
            <a:avLst/>
          </a:prstGeom>
          <a:noFill/>
        </p:spPr>
      </p:pic>
      <p:sp>
        <p:nvSpPr>
          <p:cNvPr id="5" name="Блок-схема: альтернативный процесс 4">
            <a:hlinkClick r:id="rId3" action="ppaction://hlinksldjump"/>
          </p:cNvPr>
          <p:cNvSpPr/>
          <p:nvPr/>
        </p:nvSpPr>
        <p:spPr>
          <a:xfrm>
            <a:off x="22312" y="5492724"/>
            <a:ext cx="5688023" cy="579502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Мини-музеи</a:t>
            </a:r>
            <a:endParaRPr lang="ru-RU" sz="24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>
            <a:hlinkClick r:id="rId3" action="ppaction://hlinksldjump"/>
          </p:cNvPr>
          <p:cNvSpPr/>
          <p:nvPr/>
        </p:nvSpPr>
        <p:spPr>
          <a:xfrm>
            <a:off x="-17490" y="797423"/>
            <a:ext cx="5771302" cy="778068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Кабинет  психологической разгрузки и музыкальная гостиная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>
            <a:hlinkClick r:id="rId3" action="ppaction://hlinksldjump"/>
          </p:cNvPr>
          <p:cNvSpPr/>
          <p:nvPr/>
        </p:nvSpPr>
        <p:spPr>
          <a:xfrm>
            <a:off x="46899" y="4386177"/>
            <a:ext cx="5624546" cy="548855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Изо-студия,  с зимним  мини-садом</a:t>
            </a:r>
            <a:endParaRPr lang="ru-RU" sz="24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>
            <a:hlinkClick r:id="rId3" action="ppaction://hlinksldjump"/>
          </p:cNvPr>
          <p:cNvSpPr/>
          <p:nvPr/>
        </p:nvSpPr>
        <p:spPr>
          <a:xfrm>
            <a:off x="19566" y="3804256"/>
            <a:ext cx="5671445" cy="510965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Музыкальный  зал</a:t>
            </a:r>
          </a:p>
        </p:txBody>
      </p:sp>
      <p:sp>
        <p:nvSpPr>
          <p:cNvPr id="18" name="Блок-схема: альтернативный процесс 17">
            <a:hlinkClick r:id="rId3" action="ppaction://hlinksldjump"/>
          </p:cNvPr>
          <p:cNvSpPr/>
          <p:nvPr/>
        </p:nvSpPr>
        <p:spPr>
          <a:xfrm>
            <a:off x="0" y="214290"/>
            <a:ext cx="5626922" cy="504057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Методический кабинет</a:t>
            </a:r>
            <a:endParaRPr lang="ru-RU" sz="24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>
            <a:hlinkClick r:id="rId3" action="ppaction://hlinksldjump"/>
          </p:cNvPr>
          <p:cNvSpPr/>
          <p:nvPr/>
        </p:nvSpPr>
        <p:spPr>
          <a:xfrm>
            <a:off x="38891" y="1640408"/>
            <a:ext cx="5652118" cy="863009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Кабинет  математики с волшебным фиолетовым лесом</a:t>
            </a:r>
          </a:p>
        </p:txBody>
      </p:sp>
      <p:sp>
        <p:nvSpPr>
          <p:cNvPr id="15" name="Блок-схема: альтернативный процесс 14">
            <a:hlinkClick r:id="rId3" action="ppaction://hlinksldjump"/>
          </p:cNvPr>
          <p:cNvSpPr/>
          <p:nvPr/>
        </p:nvSpPr>
        <p:spPr>
          <a:xfrm>
            <a:off x="19566" y="5002415"/>
            <a:ext cx="5651879" cy="490309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Групповые комнаты</a:t>
            </a:r>
          </a:p>
        </p:txBody>
      </p:sp>
      <p:sp>
        <p:nvSpPr>
          <p:cNvPr id="16" name="Блок-схема: альтернативный процесс 15">
            <a:hlinkClick r:id="rId3" action="ppaction://hlinksldjump"/>
          </p:cNvPr>
          <p:cNvSpPr/>
          <p:nvPr/>
        </p:nvSpPr>
        <p:spPr>
          <a:xfrm>
            <a:off x="38891" y="2605840"/>
            <a:ext cx="5632554" cy="603558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Кабинет учителя- логопеда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альтернативный процесс 19">
            <a:hlinkClick r:id="rId3" action="ppaction://hlinksldjump"/>
          </p:cNvPr>
          <p:cNvSpPr/>
          <p:nvPr/>
        </p:nvSpPr>
        <p:spPr>
          <a:xfrm>
            <a:off x="19566" y="3321583"/>
            <a:ext cx="5690769" cy="482673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Физкультурный зал</a:t>
            </a:r>
            <a:endParaRPr lang="ru-RU" sz="24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альтернативный процесс 21">
            <a:hlinkClick r:id="rId3" action="ppaction://hlinksldjump"/>
          </p:cNvPr>
          <p:cNvSpPr/>
          <p:nvPr/>
        </p:nvSpPr>
        <p:spPr>
          <a:xfrm>
            <a:off x="6055843" y="210320"/>
            <a:ext cx="2961302" cy="565873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ru-RU" sz="20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dirty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ини-огороды</a:t>
            </a:r>
            <a:endParaRPr lang="ru-RU" sz="2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альтернативный процесс 22">
            <a:hlinkClick r:id="rId3" action="ppaction://hlinksldjump"/>
          </p:cNvPr>
          <p:cNvSpPr/>
          <p:nvPr/>
        </p:nvSpPr>
        <p:spPr>
          <a:xfrm>
            <a:off x="5929322" y="1416784"/>
            <a:ext cx="3154367" cy="808403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Прогулочные  участки</a:t>
            </a:r>
            <a:endParaRPr lang="ru-RU" sz="24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альтернативный процесс 23">
            <a:hlinkClick r:id="rId3" action="ppaction://hlinksldjump"/>
          </p:cNvPr>
          <p:cNvSpPr/>
          <p:nvPr/>
        </p:nvSpPr>
        <p:spPr>
          <a:xfrm>
            <a:off x="6041847" y="797423"/>
            <a:ext cx="2956458" cy="584676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ru-RU" sz="24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Цветники, клумбы,</a:t>
            </a:r>
          </a:p>
          <a:p>
            <a:pPr algn="ctr"/>
            <a:r>
              <a:rPr lang="ru-RU" alt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альтернативный процесс 24">
            <a:hlinkClick r:id="rId3" action="ppaction://hlinksldjump"/>
          </p:cNvPr>
          <p:cNvSpPr/>
          <p:nvPr/>
        </p:nvSpPr>
        <p:spPr>
          <a:xfrm>
            <a:off x="5786447" y="2258977"/>
            <a:ext cx="3400012" cy="1348588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Тематические зоны на территории МДОУ</a:t>
            </a:r>
          </a:p>
          <a:p>
            <a:pPr algn="ctr"/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(Птичья поляна, «Русский уголок»),</a:t>
            </a:r>
          </a:p>
          <a:p>
            <a:pPr algn="ctr"/>
            <a:endParaRPr lang="ru-RU" sz="20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альтернативный процесс 25">
            <a:hlinkClick r:id="rId3" action="ppaction://hlinksldjump"/>
          </p:cNvPr>
          <p:cNvSpPr/>
          <p:nvPr/>
        </p:nvSpPr>
        <p:spPr>
          <a:xfrm>
            <a:off x="5857884" y="3709637"/>
            <a:ext cx="3385827" cy="1537932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Игровое пространство  по ПДД</a:t>
            </a:r>
          </a:p>
          <a:p>
            <a:pPr algn="ctr"/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(пешеходные переходы,   знаки дорожного движения)</a:t>
            </a:r>
            <a:endParaRPr lang="ru-RU" sz="20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альтернативный процесс 27">
            <a:hlinkClick r:id="rId3" action="ppaction://hlinksldjump"/>
          </p:cNvPr>
          <p:cNvSpPr/>
          <p:nvPr/>
        </p:nvSpPr>
        <p:spPr>
          <a:xfrm>
            <a:off x="6055843" y="5359886"/>
            <a:ext cx="3159325" cy="712340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Спортивная площадка, футбольное поле</a:t>
            </a:r>
            <a:endParaRPr lang="ru-RU" sz="20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Блок-схема: альтернативный процесс 28">
            <a:hlinkClick r:id="rId3" action="ppaction://hlinksldjump"/>
          </p:cNvPr>
          <p:cNvSpPr/>
          <p:nvPr/>
        </p:nvSpPr>
        <p:spPr>
          <a:xfrm>
            <a:off x="826724" y="6095733"/>
            <a:ext cx="7812563" cy="554147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Интеграция  основных образовательных областей </a:t>
            </a:r>
            <a:endParaRPr lang="ru-RU" sz="1200" b="1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риоритетные направления воспитательно-образовательной работ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5362" cy="6858000"/>
          </a:xfrm>
          <a:prstGeom prst="rect">
            <a:avLst/>
          </a:prstGeom>
          <a:noFill/>
        </p:spPr>
      </p:pic>
      <p:sp>
        <p:nvSpPr>
          <p:cNvPr id="5" name="Блок-схема: альтернативный процесс 4">
            <a:hlinkClick r:id="rId3" action="ppaction://hlinksldjump"/>
          </p:cNvPr>
          <p:cNvSpPr/>
          <p:nvPr/>
        </p:nvSpPr>
        <p:spPr>
          <a:xfrm>
            <a:off x="1714480" y="214290"/>
            <a:ext cx="5651879" cy="642942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Групповые комнаты</a:t>
            </a:r>
          </a:p>
        </p:txBody>
      </p:sp>
      <p:sp>
        <p:nvSpPr>
          <p:cNvPr id="6" name="Блок-схема: альтернативный процесс 5">
            <a:hlinkClick r:id="rId3" action="ppaction://hlinksldjump"/>
          </p:cNvPr>
          <p:cNvSpPr/>
          <p:nvPr/>
        </p:nvSpPr>
        <p:spPr>
          <a:xfrm>
            <a:off x="285720" y="1000108"/>
            <a:ext cx="3929090" cy="1500198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Функциональный модуль </a:t>
            </a:r>
            <a:r>
              <a:rPr lang="ru-RU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«Физкультура» </a:t>
            </a:r>
          </a:p>
          <a:p>
            <a:pPr algn="ctr"/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(физкультурно-оздоровительный центр)</a:t>
            </a:r>
          </a:p>
        </p:txBody>
      </p:sp>
      <p:sp>
        <p:nvSpPr>
          <p:cNvPr id="7" name="Блок-схема: альтернативный процесс 6">
            <a:hlinkClick r:id="rId3" action="ppaction://hlinksldjump"/>
          </p:cNvPr>
          <p:cNvSpPr/>
          <p:nvPr/>
        </p:nvSpPr>
        <p:spPr>
          <a:xfrm>
            <a:off x="357158" y="2571744"/>
            <a:ext cx="3786214" cy="1500198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Функциональный модуль </a:t>
            </a:r>
            <a:r>
              <a:rPr lang="ru-RU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«Музыка»</a:t>
            </a:r>
          </a:p>
          <a:p>
            <a:pPr algn="ctr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(центр театра, музыки)</a:t>
            </a:r>
          </a:p>
        </p:txBody>
      </p:sp>
      <p:sp>
        <p:nvSpPr>
          <p:cNvPr id="8" name="Блок-схема: альтернативный процесс 7">
            <a:hlinkClick r:id="rId3" action="ppaction://hlinksldjump"/>
          </p:cNvPr>
          <p:cNvSpPr/>
          <p:nvPr/>
        </p:nvSpPr>
        <p:spPr>
          <a:xfrm>
            <a:off x="4357686" y="928670"/>
            <a:ext cx="4786314" cy="1500198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Функциональный модуль </a:t>
            </a:r>
            <a:r>
              <a:rPr lang="ru-RU" sz="24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«Творчество»</a:t>
            </a:r>
            <a:endParaRPr lang="ru-RU" sz="2400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( центр творчества, </a:t>
            </a:r>
          </a:p>
          <a:p>
            <a:pPr algn="ctr"/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конструирования)</a:t>
            </a:r>
          </a:p>
          <a:p>
            <a:pPr algn="ctr"/>
            <a:endParaRPr lang="ru-RU" sz="2400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>
            <a:hlinkClick r:id="rId3" action="ppaction://hlinksldjump"/>
          </p:cNvPr>
          <p:cNvSpPr/>
          <p:nvPr/>
        </p:nvSpPr>
        <p:spPr>
          <a:xfrm>
            <a:off x="428595" y="4214818"/>
            <a:ext cx="3714777" cy="857256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Функциональный модуль </a:t>
            </a:r>
            <a:r>
              <a:rPr lang="ru-RU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«Игровой»</a:t>
            </a:r>
          </a:p>
        </p:txBody>
      </p:sp>
      <p:sp>
        <p:nvSpPr>
          <p:cNvPr id="10" name="Блок-схема: альтернативный процесс 9">
            <a:hlinkClick r:id="rId3" action="ppaction://hlinksldjump"/>
          </p:cNvPr>
          <p:cNvSpPr/>
          <p:nvPr/>
        </p:nvSpPr>
        <p:spPr>
          <a:xfrm>
            <a:off x="4571968" y="2500306"/>
            <a:ext cx="4572032" cy="1714512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Функциональный модуль </a:t>
            </a:r>
            <a:r>
              <a:rPr lang="ru-RU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«Психолог»</a:t>
            </a:r>
          </a:p>
          <a:p>
            <a:pPr algn="ctr"/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(уголок уединения, материалы по социально- эмоциональному развитию) </a:t>
            </a:r>
          </a:p>
        </p:txBody>
      </p:sp>
      <p:sp>
        <p:nvSpPr>
          <p:cNvPr id="12" name="Блок-схема: альтернативный процесс 11">
            <a:hlinkClick r:id="rId3" action="ppaction://hlinksldjump"/>
          </p:cNvPr>
          <p:cNvSpPr/>
          <p:nvPr/>
        </p:nvSpPr>
        <p:spPr>
          <a:xfrm>
            <a:off x="500034" y="5214950"/>
            <a:ext cx="3643306" cy="1428760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Функциональный модуль </a:t>
            </a:r>
            <a:r>
              <a:rPr lang="ru-RU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«Логопед»</a:t>
            </a:r>
          </a:p>
          <a:p>
            <a:pPr algn="ctr"/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( центр книги, речевого развития) </a:t>
            </a:r>
          </a:p>
        </p:txBody>
      </p:sp>
      <p:sp>
        <p:nvSpPr>
          <p:cNvPr id="13" name="Блок-схема: альтернативный процесс 12">
            <a:hlinkClick r:id="rId3" action="ppaction://hlinksldjump"/>
          </p:cNvPr>
          <p:cNvSpPr/>
          <p:nvPr/>
        </p:nvSpPr>
        <p:spPr>
          <a:xfrm>
            <a:off x="4357686" y="4357694"/>
            <a:ext cx="4786314" cy="2286016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Функциональный модуль </a:t>
            </a:r>
            <a:r>
              <a:rPr lang="ru-RU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«Познавательный»</a:t>
            </a:r>
          </a:p>
          <a:p>
            <a:pPr algn="ctr"/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(центр природы,  экспериментальный, </a:t>
            </a:r>
          </a:p>
          <a:p>
            <a:pPr algn="ctr"/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патриотический, математика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Результаты смотра </a:t>
            </a:r>
            <a:br>
              <a:rPr lang="ru-RU" sz="32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«РППС с учётом требований ФГОС» </a:t>
            </a:r>
            <a:endParaRPr lang="ru-RU" sz="3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857224" y="357166"/>
            <a:ext cx="7500958" cy="571504"/>
          </a:xfrm>
          <a:prstGeom prst="flowChartAlternateProcess">
            <a:avLst/>
          </a:prstGeom>
          <a:ln w="2540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родителей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-36004" y="338834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60EB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160EB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60EB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руппы,  музыкальный, физкультурный зал, Изо- студия,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60EB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60EB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кабинет педагога- психолога, математики, учителя- логопеда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160EB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оборудованы необходимым  оборудованием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60EB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500034" y="4286256"/>
          <a:ext cx="8143932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79512" y="1071546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В группе созданы условия  для игровой деятельности детей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66967674"/>
              </p:ext>
            </p:extLst>
          </p:nvPr>
        </p:nvGraphicFramePr>
        <p:xfrm>
          <a:off x="642878" y="1533211"/>
          <a:ext cx="7715304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29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иоритетные направления воспитательно-образовательной работ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5362" cy="6858000"/>
          </a:xfrm>
          <a:prstGeom prst="rect">
            <a:avLst/>
          </a:prstGeom>
          <a:noFill/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785786" y="260648"/>
            <a:ext cx="7572428" cy="5311492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Решение педсовета: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Апробировать и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откорректировать </a:t>
            </a:r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модель РППС МДОУ, в соответствии с  требованиями </a:t>
            </a:r>
            <a:r>
              <a:rPr lang="ru-RU" sz="2400" dirty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ФГОС и особенностям  ООП МДОУ</a:t>
            </a:r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Продолжать повышать </a:t>
            </a:r>
            <a:r>
              <a:rPr lang="ru-RU" sz="2400" dirty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профессиональной компетентности  педагогического коллектива  по данной теме</a:t>
            </a:r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Создать РППС  в МДОУ отвечающую требованиям ФГОС</a:t>
            </a:r>
            <a:endParaRPr lang="ru-RU" sz="24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Систематизировать  </a:t>
            </a:r>
            <a:r>
              <a:rPr lang="ru-RU" sz="2400" dirty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методический материал по организации РППС в МДОУ</a:t>
            </a:r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Оснастить функциональный модуль «Психолог» с учётом   рекомендаций  педагога-психолога.</a:t>
            </a:r>
            <a:endParaRPr lang="ru-RU" sz="24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иоритетные направления воспитательно-образовательной работ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5362" cy="6858000"/>
          </a:xfrm>
          <a:prstGeom prst="rect">
            <a:avLst/>
          </a:prstGeom>
          <a:noFill/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714348" y="571480"/>
            <a:ext cx="7572428" cy="3357586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928670"/>
            <a:ext cx="67866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Развивающая среда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– система материальных объектов деятельности ребенка, функционально моделирующая содержание развития его духовного и физического облика. </a:t>
            </a:r>
          </a:p>
        </p:txBody>
      </p:sp>
    </p:spTree>
    <p:extLst>
      <p:ext uri="{BB962C8B-B14F-4D97-AF65-F5344CB8AC3E}">
        <p14:creationId xmlns:p14="http://schemas.microsoft.com/office/powerpoint/2010/main" val="3064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4613" y="152400"/>
            <a:ext cx="8674100" cy="68421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160EB2"/>
                </a:solidFill>
                <a:latin typeface="Georgia" pitchFamily="18" charset="0"/>
              </a:rPr>
              <a:t>Вчера, сегодня, завтра…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3924300" y="1071546"/>
            <a:ext cx="4902202" cy="2854325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  <a:ea typeface="ＭＳ Ｐゴシック" pitchFamily="34" charset="-128"/>
              </a:rPr>
              <a:t>ДОО – «из 19 века»</a:t>
            </a:r>
            <a:endParaRPr lang="en-US" sz="2400" b="1" dirty="0" smtClean="0">
              <a:solidFill>
                <a:srgbClr val="0070C0"/>
              </a:solidFill>
              <a:latin typeface="Georgia" pitchFamily="18" charset="0"/>
              <a:ea typeface="ＭＳ Ｐゴシック" pitchFamily="34" charset="-128"/>
            </a:endParaRPr>
          </a:p>
          <a:p>
            <a:pPr marL="0" indent="0" algn="ctr">
              <a:buFont typeface="Arial" pitchFamily="34" charset="0"/>
              <a:buNone/>
            </a:pPr>
            <a:endParaRPr lang="ru-RU" sz="2400" b="1" dirty="0" smtClean="0">
              <a:solidFill>
                <a:srgbClr val="0070C0"/>
              </a:solidFill>
              <a:latin typeface="Georgia" pitchFamily="18" charset="0"/>
              <a:ea typeface="ＭＳ Ｐゴシック" pitchFamily="34" charset="-128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  <a:ea typeface="ＭＳ Ｐゴシック" pitchFamily="34" charset="-128"/>
              </a:rPr>
              <a:t>Педагоги – «из 20 века»</a:t>
            </a:r>
            <a:endParaRPr lang="en-US" sz="2400" b="1" dirty="0" smtClean="0">
              <a:solidFill>
                <a:srgbClr val="0070C0"/>
              </a:solidFill>
              <a:latin typeface="Georgia" pitchFamily="18" charset="0"/>
              <a:ea typeface="ＭＳ Ｐゴシック" pitchFamily="34" charset="-128"/>
            </a:endParaRPr>
          </a:p>
          <a:p>
            <a:pPr marL="0" indent="0" algn="ctr">
              <a:buFont typeface="Arial" pitchFamily="34" charset="0"/>
              <a:buNone/>
            </a:pPr>
            <a:endParaRPr lang="ru-RU" sz="2400" b="1" dirty="0" smtClean="0">
              <a:solidFill>
                <a:srgbClr val="0070C0"/>
              </a:solidFill>
              <a:latin typeface="Georgia" pitchFamily="18" charset="0"/>
              <a:ea typeface="ＭＳ Ｐゴシック" pitchFamily="34" charset="-128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  <a:ea typeface="ＭＳ Ｐゴシック" pitchFamily="34" charset="-128"/>
              </a:rPr>
              <a:t>Дети – «из 21 века»</a:t>
            </a:r>
            <a:endParaRPr lang="en-US" sz="2400" b="1" dirty="0" smtClean="0">
              <a:solidFill>
                <a:srgbClr val="0070C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8196" name="Picture 4" descr="http://www.det-sad.com/wp-content/uploads/2012/04/detsa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2947987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2" descr="http://lh5.ggpht.com/-Eyx8EGkxacM/Tezkb4ZNHoI/AAAAAAAA0JM/Q0fDfDxqnK8/226188_thumb%25255B2%2525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2828925" cy="188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Изображение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4152900"/>
            <a:ext cx="30749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Изображение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4149725"/>
            <a:ext cx="3090863" cy="230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282" y="642918"/>
            <a:ext cx="8715436" cy="4786346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8000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8000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8000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8000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8000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rgbClr val="008000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rgbClr val="008000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rgbClr val="008000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rgbClr val="008000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Концепция  содержания непрерывного образования 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(дошкольное и начальное звено)  Министерства  образования  РЯ от 17.06.2003 года.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Конституция Российской Федерации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Федеральный закон «Об образовании в РФ»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285750" lvl="1" indent="-285750">
              <a:buFont typeface="Arial"/>
              <a:buChar char="•"/>
              <a:defRPr/>
            </a:pPr>
            <a:r>
              <a:rPr lang="bg-BG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№273-ФЗ от 29.12.2012</a:t>
            </a:r>
          </a:p>
          <a:p>
            <a:pPr marL="285750" lvl="1" indent="-285750">
              <a:buFont typeface="Arial"/>
              <a:buChar char="•"/>
              <a:defRPr/>
            </a:pP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ФЗ №185 от 02.07.2013</a:t>
            </a:r>
          </a:p>
          <a:p>
            <a:pPr marL="285750" lvl="1" indent="-285750"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 ДО 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 </a:t>
            </a:r>
            <a:r>
              <a:rPr lang="bg-BG" sz="1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№1155 от 17.10.2013</a:t>
            </a:r>
            <a:endParaRPr lang="en-US" sz="1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Комментарии к ФГОС ДО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 № 08-249 от 28.02.2014 г.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СанПиН</a:t>
            </a: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2.4.1.3049-13 "Санитарно-эпидемиологические требования к устройству, содержанию и организации режима работы дошкольных образовательных организаций» от 15.05.2013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Психолого-педагогические требования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Минобр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РФ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Письмо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Минобр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РФ </a:t>
            </a: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№035146ин/1403 от 15.03.2004 «О направлении Примерных требований к содержанию развивающей среды детей дошкольного возраста, воспитывающихся в семье»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Письмо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Минобр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РФ </a:t>
            </a: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№61/1912 от 17.05.1995 Методические указания «О психолого-педагогической ценности игр и игрушек»</a:t>
            </a:r>
          </a:p>
          <a:p>
            <a:pPr>
              <a:buFont typeface="Wingdings" pitchFamily="2" charset="2"/>
              <a:buChar char="v"/>
              <a:defRPr/>
            </a:pPr>
            <a:endParaRPr lang="ru-RU" sz="1400" i="1" dirty="0" smtClean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Arial" pitchFamily="34" charset="0"/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85750" lvl="1" indent="-285750">
              <a:buFont typeface="Arial"/>
              <a:buChar char="•"/>
              <a:defRPr/>
            </a:pPr>
            <a:endParaRPr lang="ru-RU" sz="1400" i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857620" y="5500702"/>
            <a:ext cx="1000125" cy="246063"/>
          </a:xfrm>
          <a:prstGeom prst="downArrow">
            <a:avLst/>
          </a:prstGeom>
          <a:solidFill>
            <a:schemeClr val="accent1">
              <a:satMod val="110000"/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21" name="Название 1"/>
          <p:cNvSpPr txBox="1">
            <a:spLocks/>
          </p:cNvSpPr>
          <p:nvPr/>
        </p:nvSpPr>
        <p:spPr bwMode="auto">
          <a:xfrm>
            <a:off x="85725" y="0"/>
            <a:ext cx="89090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160EB2"/>
                </a:solidFill>
                <a:latin typeface="Georgia" panose="02040502050405020303" pitchFamily="18" charset="0"/>
                <a:cs typeface="Tahoma" pitchFamily="34" charset="0"/>
              </a:rPr>
              <a:t>НОРМАТИВНАЯ БАЗА</a:t>
            </a:r>
          </a:p>
        </p:txBody>
      </p:sp>
      <p:sp>
        <p:nvSpPr>
          <p:cNvPr id="2" name="Куб 1"/>
          <p:cNvSpPr/>
          <p:nvPr/>
        </p:nvSpPr>
        <p:spPr>
          <a:xfrm>
            <a:off x="2143104" y="5786453"/>
            <a:ext cx="4429156" cy="714381"/>
          </a:xfrm>
          <a:prstGeom prst="cube">
            <a:avLst>
              <a:gd name="adj" fmla="val 15909"/>
            </a:avLst>
          </a:prstGeom>
          <a:solidFill>
            <a:srgbClr val="D9D9D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ahoma" pitchFamily="34" charset="0"/>
              </a:rPr>
              <a:t>РППС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ahoma" pitchFamily="34" charset="0"/>
              </a:rPr>
              <a:t>ДОО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92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1214446"/>
          </a:xfrm>
        </p:spPr>
        <p:txBody>
          <a:bodyPr>
            <a:no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(ФГОС ДОУ)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Минобр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науки РФ №1155 от 17.10.2013 г.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Зарегистрировано Минюст РФ 14.11.2013 г.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Вступил в силу с 01.01.2014 г.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5" descr="i?id=96934985-56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3708400" cy="88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4214818"/>
            <a:ext cx="8572560" cy="2428892"/>
          </a:xfrm>
          <a:prstGeom prst="rect">
            <a:avLst/>
          </a:prstGeom>
          <a:ln>
            <a:solidFill>
              <a:srgbClr val="007E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труктуре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Основной образовательной программе МДОУ</a:t>
            </a:r>
          </a:p>
          <a:p>
            <a:pPr algn="ctr">
              <a:buFont typeface="Arial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Условиям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реализации ООП (психолого-педагогическим, кадровым, материально-техническим, финансовым, РППС)</a:t>
            </a:r>
          </a:p>
          <a:p>
            <a:pPr algn="ctr">
              <a:buFont typeface="Arial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Результатам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освоения ООП (целевые ориентиры)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63408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Требования ФГОС к РППС  МДОУ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24744"/>
            <a:ext cx="8367464" cy="460851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РППС среда обеспечивает  реализацию  образовательного потенциала пространства (группы, участка, территории)</a:t>
            </a:r>
          </a:p>
          <a:p>
            <a:pPr marL="0" indent="0" eaLnBrk="1" hangingPunct="1"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РППС должна обеспечивать возможность общения детей и взрослых в совместной деятельности;</a:t>
            </a:r>
          </a:p>
          <a:p>
            <a:pPr marL="0" indent="0" eaLnBrk="1" hangingPunct="1"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РППС должна обеспечивать реализацию основной образовательной программы ДОУ; </a:t>
            </a:r>
          </a:p>
          <a:p>
            <a:pPr eaLnBrk="1" hangingPunct="1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20688"/>
            <a:ext cx="8496944" cy="468051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Условия к организации инклюзивного образования;</a:t>
            </a:r>
          </a:p>
          <a:p>
            <a:pPr marL="0" indent="0" eaLnBrk="1" hangingPunct="1"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Учет национально – культурных, климатических условий;</a:t>
            </a:r>
          </a:p>
          <a:p>
            <a:pPr marL="0" indent="0" eaLnBrk="1" hangingPunct="1"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Содержательно – насыщенной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трансформируемой,</a:t>
            </a:r>
          </a:p>
          <a:p>
            <a:pPr marL="0" indent="0" eaLnBrk="1" hangingPunct="1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полифункциональной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eaLnBrk="1" hangingPunct="1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вариативной, </a:t>
            </a:r>
          </a:p>
          <a:p>
            <a:pPr marL="0" indent="0" eaLnBrk="1" hangingPunct="1"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доступной и безопасной.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риоритетные направления воспитательно-образовательной работ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282" y="0"/>
            <a:ext cx="9355362" cy="6858000"/>
          </a:xfrm>
          <a:prstGeom prst="rect">
            <a:avLst/>
          </a:prstGeom>
          <a:noFill/>
        </p:spPr>
      </p:pic>
      <p:sp>
        <p:nvSpPr>
          <p:cNvPr id="5" name="Блок-схема: альтернативный процесс 4">
            <a:hlinkClick r:id="rId3" action="ppaction://hlinksldjump"/>
          </p:cNvPr>
          <p:cNvSpPr/>
          <p:nvPr/>
        </p:nvSpPr>
        <p:spPr>
          <a:xfrm>
            <a:off x="251520" y="260648"/>
            <a:ext cx="8496944" cy="1882468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Содержательно - насыщенная;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Arial" pitchFamily="34" charset="0"/>
              </a:rPr>
              <a:t>*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Созданы условия для  различных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видов детской деятельности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, их эмоционального благополучия и возможности самовыражения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Arial" pitchFamily="34" charset="0"/>
            </a:endParaRPr>
          </a:p>
          <a:p>
            <a:pPr algn="ctr"/>
            <a:endParaRPr lang="ru-RU" sz="28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endParaRPr lang="en-US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Arial" pitchFamily="34" charset="0"/>
            </a:endParaRPr>
          </a:p>
          <a:p>
            <a:endParaRPr lang="ru-RU" sz="24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Пошелюк Оксана\Рабочий стол\развивающая среда\P10004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9" y="2708920"/>
            <a:ext cx="4477643" cy="335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Блок-схема: альтернативный процесс 7">
            <a:hlinkClick r:id="rId3" action="ppaction://hlinksldjump"/>
          </p:cNvPr>
          <p:cNvSpPr/>
          <p:nvPr/>
        </p:nvSpPr>
        <p:spPr>
          <a:xfrm>
            <a:off x="4572000" y="2571744"/>
            <a:ext cx="4286280" cy="3857652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Игровая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Коммуникативная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Конструктивная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Изобразительная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Музыкальная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Двигательная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Трудовая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Восприятие  художественной литературы и фольклора</a:t>
            </a:r>
          </a:p>
          <a:p>
            <a:pPr algn="ctr"/>
            <a:endParaRPr lang="ru-RU" sz="28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endParaRPr lang="en-US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Arial" pitchFamily="34" charset="0"/>
            </a:endParaRPr>
          </a:p>
          <a:p>
            <a:endParaRPr lang="ru-RU" sz="24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иоритетные направления воспитательно-образовательной работ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282" y="0"/>
            <a:ext cx="9355362" cy="6858000"/>
          </a:xfrm>
          <a:prstGeom prst="rect">
            <a:avLst/>
          </a:prstGeom>
          <a:noFill/>
        </p:spPr>
      </p:pic>
      <p:sp>
        <p:nvSpPr>
          <p:cNvPr id="7" name="Блок-схема: альтернативный процесс 6">
            <a:hlinkClick r:id="rId3" action="ppaction://hlinksldjump"/>
          </p:cNvPr>
          <p:cNvSpPr/>
          <p:nvPr/>
        </p:nvSpPr>
        <p:spPr>
          <a:xfrm>
            <a:off x="0" y="428604"/>
            <a:ext cx="8748464" cy="5404750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endParaRPr lang="ru-RU" sz="2800" b="1" u="sng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2800" b="1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рансформируемая- </a:t>
            </a:r>
          </a:p>
          <a:p>
            <a:pPr marL="457200" indent="-457200" algn="ctr"/>
            <a:r>
              <a:rPr lang="ru-RU" sz="2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обеспечить  возможность  изменений РППС в зависимости  от образовательной  ситуации, в том числе  меняющихся интересов и возможностей  детей.</a:t>
            </a:r>
            <a:r>
              <a:rPr lang="ru-RU" sz="28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mdou55.edu.yar.ru/data/images/2767_w600_h1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428868"/>
            <a:ext cx="390507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http://mdou55.edu.yar.ru/data/images/2807_w600_h1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500306"/>
            <a:ext cx="409298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455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2985</TotalTime>
  <Words>940</Words>
  <Application>Microsoft Office PowerPoint</Application>
  <PresentationFormat>Экран (4:3)</PresentationFormat>
  <Paragraphs>265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Georgia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Вчера, сегодня, завтра…</vt:lpstr>
      <vt:lpstr>Презентация PowerPoint</vt:lpstr>
      <vt:lpstr>Презентация PowerPoint</vt:lpstr>
      <vt:lpstr>Требования ФГОС к РППС  МДОУ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смотра  «РППС с учётом требований ФГОС»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группа по оформлению детского сада была создана в 2007 году с целью оказании помощи специалистам, педагогам в создании развивающей среды, оформлении атрибутов.</dc:title>
  <dc:creator>максим</dc:creator>
  <cp:lastModifiedBy>Admin</cp:lastModifiedBy>
  <cp:revision>256</cp:revision>
  <dcterms:created xsi:type="dcterms:W3CDTF">2014-02-05T05:59:56Z</dcterms:created>
  <dcterms:modified xsi:type="dcterms:W3CDTF">2022-09-19T18:07:13Z</dcterms:modified>
</cp:coreProperties>
</file>