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2" r:id="rId3"/>
    <p:sldId id="284" r:id="rId4"/>
    <p:sldId id="260" r:id="rId5"/>
    <p:sldId id="283" r:id="rId6"/>
    <p:sldId id="292" r:id="rId7"/>
    <p:sldId id="286" r:id="rId8"/>
    <p:sldId id="288" r:id="rId9"/>
    <p:sldId id="298" r:id="rId10"/>
    <p:sldId id="287" r:id="rId11"/>
    <p:sldId id="293" r:id="rId12"/>
    <p:sldId id="262" r:id="rId13"/>
    <p:sldId id="272" r:id="rId14"/>
    <p:sldId id="273" r:id="rId15"/>
    <p:sldId id="276" r:id="rId16"/>
    <p:sldId id="279" r:id="rId17"/>
    <p:sldId id="280" r:id="rId18"/>
    <p:sldId id="294" r:id="rId19"/>
    <p:sldId id="289" r:id="rId20"/>
    <p:sldId id="290" r:id="rId21"/>
    <p:sldId id="295" r:id="rId22"/>
    <p:sldId id="264" r:id="rId23"/>
    <p:sldId id="267" r:id="rId24"/>
    <p:sldId id="268" r:id="rId25"/>
    <p:sldId id="274" r:id="rId26"/>
    <p:sldId id="278" r:id="rId27"/>
    <p:sldId id="281" r:id="rId28"/>
    <p:sldId id="296" r:id="rId29"/>
    <p:sldId id="266" r:id="rId30"/>
    <p:sldId id="297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86207" autoAdjust="0"/>
  </p:normalViewPr>
  <p:slideViewPr>
    <p:cSldViewPr snapToGrid="0"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20035-8295-4D74-A149-45898947BEB9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FF9B8F6-B181-48D9-825C-33FB5F4D5142}">
      <dgm:prSet phldrT="[Текст]"/>
      <dgm:spPr/>
      <dgm:t>
        <a:bodyPr/>
        <a:lstStyle/>
        <a:p>
          <a:r>
            <a:rPr lang="ru-RU" b="1" dirty="0" smtClean="0"/>
            <a:t>ЗАДАЧИ</a:t>
          </a:r>
          <a:endParaRPr lang="ru-RU" b="1" dirty="0"/>
        </a:p>
      </dgm:t>
    </dgm:pt>
    <dgm:pt modelId="{AB0BCC38-3CAE-411E-87C9-FCEB4D58F52E}" type="parTrans" cxnId="{1E01BFD4-6D33-481E-B2DC-766A1DFB094F}">
      <dgm:prSet/>
      <dgm:spPr/>
      <dgm:t>
        <a:bodyPr/>
        <a:lstStyle/>
        <a:p>
          <a:endParaRPr lang="ru-RU"/>
        </a:p>
      </dgm:t>
    </dgm:pt>
    <dgm:pt modelId="{151BB0A2-D142-42DF-8D9A-302600A19495}" type="sibTrans" cxnId="{1E01BFD4-6D33-481E-B2DC-766A1DFB094F}">
      <dgm:prSet/>
      <dgm:spPr/>
      <dgm:t>
        <a:bodyPr/>
        <a:lstStyle/>
        <a:p>
          <a:endParaRPr lang="ru-RU"/>
        </a:p>
      </dgm:t>
    </dgm:pt>
    <dgm:pt modelId="{E1D4556C-CB4D-47DC-8C38-EFC8856EEAE4}">
      <dgm:prSet phldrT="[Текст]"/>
      <dgm:spPr/>
      <dgm:t>
        <a:bodyPr/>
        <a:lstStyle/>
        <a:p>
          <a:r>
            <a:rPr lang="ru-RU" dirty="0" smtClean="0"/>
            <a:t>Выработка единых подходов в образовательном процессе, обеспечивающих благоприятные условия для развития детей</a:t>
          </a:r>
          <a:endParaRPr lang="ru-RU" dirty="0"/>
        </a:p>
      </dgm:t>
    </dgm:pt>
    <dgm:pt modelId="{016902E0-BCDF-4514-A910-27487E1E5110}" type="parTrans" cxnId="{1E4698C5-5E36-4AAA-AA4E-FD8BA20664C2}">
      <dgm:prSet/>
      <dgm:spPr/>
      <dgm:t>
        <a:bodyPr/>
        <a:lstStyle/>
        <a:p>
          <a:endParaRPr lang="ru-RU"/>
        </a:p>
      </dgm:t>
    </dgm:pt>
    <dgm:pt modelId="{E778C237-D7E2-4507-BB97-DCD6BB828CDF}" type="sibTrans" cxnId="{1E4698C5-5E36-4AAA-AA4E-FD8BA20664C2}">
      <dgm:prSet/>
      <dgm:spPr/>
      <dgm:t>
        <a:bodyPr/>
        <a:lstStyle/>
        <a:p>
          <a:endParaRPr lang="ru-RU"/>
        </a:p>
      </dgm:t>
    </dgm:pt>
    <dgm:pt modelId="{EDCFAD6A-ED5E-4F55-8881-BDC6483BD1B2}">
      <dgm:prSet phldrT="[Текст]"/>
      <dgm:spPr/>
      <dgm:t>
        <a:bodyPr/>
        <a:lstStyle/>
        <a:p>
          <a:r>
            <a:rPr lang="ru-RU" dirty="0" smtClean="0"/>
            <a:t>Обеспечение устойчивости результатов логопедической коррекции</a:t>
          </a:r>
          <a:endParaRPr lang="ru-RU" dirty="0"/>
        </a:p>
      </dgm:t>
    </dgm:pt>
    <dgm:pt modelId="{90334D61-53E7-4668-9D6E-176D82C2ED5E}" type="parTrans" cxnId="{C7F33C48-9EA9-46A8-8351-B7C5DB40B68C}">
      <dgm:prSet/>
      <dgm:spPr/>
      <dgm:t>
        <a:bodyPr/>
        <a:lstStyle/>
        <a:p>
          <a:endParaRPr lang="ru-RU"/>
        </a:p>
      </dgm:t>
    </dgm:pt>
    <dgm:pt modelId="{0EAD7CC4-9B84-484D-B369-94F48E54AA21}" type="sibTrans" cxnId="{C7F33C48-9EA9-46A8-8351-B7C5DB40B68C}">
      <dgm:prSet/>
      <dgm:spPr/>
      <dgm:t>
        <a:bodyPr/>
        <a:lstStyle/>
        <a:p>
          <a:endParaRPr lang="ru-RU"/>
        </a:p>
      </dgm:t>
    </dgm:pt>
    <dgm:pt modelId="{CE006D4C-F271-47EA-8A71-C6899D9A0933}">
      <dgm:prSet phldrT="[Текст]"/>
      <dgm:spPr/>
      <dgm:t>
        <a:bodyPr/>
        <a:lstStyle/>
        <a:p>
          <a:r>
            <a:rPr lang="ru-RU" dirty="0" smtClean="0"/>
            <a:t>Оптимизация деятельности педагогов по профилактике нарушений речи у детей</a:t>
          </a:r>
          <a:endParaRPr lang="ru-RU" dirty="0"/>
        </a:p>
      </dgm:t>
    </dgm:pt>
    <dgm:pt modelId="{ABDD0A33-55F0-4A39-89E7-4992C4BCC971}" type="parTrans" cxnId="{FF96811A-1EFC-41C3-9274-8F57B34888DB}">
      <dgm:prSet/>
      <dgm:spPr/>
      <dgm:t>
        <a:bodyPr/>
        <a:lstStyle/>
        <a:p>
          <a:endParaRPr lang="ru-RU"/>
        </a:p>
      </dgm:t>
    </dgm:pt>
    <dgm:pt modelId="{5AA995E2-D61A-4F39-B1D3-1203D21B79B7}" type="sibTrans" cxnId="{FF96811A-1EFC-41C3-9274-8F57B34888DB}">
      <dgm:prSet/>
      <dgm:spPr/>
      <dgm:t>
        <a:bodyPr/>
        <a:lstStyle/>
        <a:p>
          <a:endParaRPr lang="ru-RU"/>
        </a:p>
      </dgm:t>
    </dgm:pt>
    <dgm:pt modelId="{FB93AF62-ADA9-42D5-9ACC-73BEC231B412}" type="pres">
      <dgm:prSet presAssocID="{67420035-8295-4D74-A149-45898947BE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494C81-2738-4596-8598-EBDF3EDF41FC}" type="pres">
      <dgm:prSet presAssocID="{5FF9B8F6-B181-48D9-825C-33FB5F4D5142}" presName="hierRoot1" presStyleCnt="0">
        <dgm:presLayoutVars>
          <dgm:hierBranch val="init"/>
        </dgm:presLayoutVars>
      </dgm:prSet>
      <dgm:spPr/>
    </dgm:pt>
    <dgm:pt modelId="{C27C562B-C9BA-4121-9ADD-48276A252389}" type="pres">
      <dgm:prSet presAssocID="{5FF9B8F6-B181-48D9-825C-33FB5F4D5142}" presName="rootComposite1" presStyleCnt="0"/>
      <dgm:spPr/>
    </dgm:pt>
    <dgm:pt modelId="{1AF73867-EFBE-4C7D-99C5-05AE4CBC39DC}" type="pres">
      <dgm:prSet presAssocID="{5FF9B8F6-B181-48D9-825C-33FB5F4D5142}" presName="rootText1" presStyleLbl="node0" presStyleIdx="0" presStyleCnt="1" custScaleX="340934" custScaleY="79690" custLinFactNeighborX="593" custLinFactNeighborY="53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0F0CF-EA69-48E9-9B61-913A6F5C0DF4}" type="pres">
      <dgm:prSet presAssocID="{5FF9B8F6-B181-48D9-825C-33FB5F4D514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6A26378-70A2-4820-A8A4-2E2A1F9B3A71}" type="pres">
      <dgm:prSet presAssocID="{5FF9B8F6-B181-48D9-825C-33FB5F4D5142}" presName="hierChild2" presStyleCnt="0"/>
      <dgm:spPr/>
    </dgm:pt>
    <dgm:pt modelId="{D0E22EE2-A94E-4C07-A09B-91910957D9E5}" type="pres">
      <dgm:prSet presAssocID="{016902E0-BCDF-4514-A910-27487E1E511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E989ED5-F333-4C4C-8B7A-4FA34E5A1EB3}" type="pres">
      <dgm:prSet presAssocID="{E1D4556C-CB4D-47DC-8C38-EFC8856EEAE4}" presName="hierRoot2" presStyleCnt="0">
        <dgm:presLayoutVars>
          <dgm:hierBranch val="init"/>
        </dgm:presLayoutVars>
      </dgm:prSet>
      <dgm:spPr/>
    </dgm:pt>
    <dgm:pt modelId="{494D735B-CEF3-4DED-93DF-3FF2D769BD7C}" type="pres">
      <dgm:prSet presAssocID="{E1D4556C-CB4D-47DC-8C38-EFC8856EEAE4}" presName="rootComposite" presStyleCnt="0"/>
      <dgm:spPr/>
    </dgm:pt>
    <dgm:pt modelId="{93151A8D-02A8-4035-B896-8F6009127B77}" type="pres">
      <dgm:prSet presAssocID="{E1D4556C-CB4D-47DC-8C38-EFC8856EEAE4}" presName="rootText" presStyleLbl="node2" presStyleIdx="0" presStyleCnt="3" custScaleY="336596" custLinFactNeighborX="1302" custLinFactNeighborY="97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6446B-7B82-4530-9048-B9A68027908D}" type="pres">
      <dgm:prSet presAssocID="{E1D4556C-CB4D-47DC-8C38-EFC8856EEAE4}" presName="rootConnector" presStyleLbl="node2" presStyleIdx="0" presStyleCnt="3"/>
      <dgm:spPr/>
      <dgm:t>
        <a:bodyPr/>
        <a:lstStyle/>
        <a:p>
          <a:endParaRPr lang="ru-RU"/>
        </a:p>
      </dgm:t>
    </dgm:pt>
    <dgm:pt modelId="{C4121334-8D6F-4954-AFEA-B81B84816A3A}" type="pres">
      <dgm:prSet presAssocID="{E1D4556C-CB4D-47DC-8C38-EFC8856EEAE4}" presName="hierChild4" presStyleCnt="0"/>
      <dgm:spPr/>
    </dgm:pt>
    <dgm:pt modelId="{428CC20F-AF36-4843-8728-96A8C050CC05}" type="pres">
      <dgm:prSet presAssocID="{E1D4556C-CB4D-47DC-8C38-EFC8856EEAE4}" presName="hierChild5" presStyleCnt="0"/>
      <dgm:spPr/>
    </dgm:pt>
    <dgm:pt modelId="{45542F7C-1595-460B-970E-4DEC391F875A}" type="pres">
      <dgm:prSet presAssocID="{90334D61-53E7-4668-9D6E-176D82C2ED5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7FCA861-F1BA-4B96-A83E-7D08418332B0}" type="pres">
      <dgm:prSet presAssocID="{EDCFAD6A-ED5E-4F55-8881-BDC6483BD1B2}" presName="hierRoot2" presStyleCnt="0">
        <dgm:presLayoutVars>
          <dgm:hierBranch val="init"/>
        </dgm:presLayoutVars>
      </dgm:prSet>
      <dgm:spPr/>
    </dgm:pt>
    <dgm:pt modelId="{BE42A3EC-F0E8-4C2C-95F7-841833098F78}" type="pres">
      <dgm:prSet presAssocID="{EDCFAD6A-ED5E-4F55-8881-BDC6483BD1B2}" presName="rootComposite" presStyleCnt="0"/>
      <dgm:spPr/>
    </dgm:pt>
    <dgm:pt modelId="{3CBF0B08-42BD-407A-B834-DFF317556FFA}" type="pres">
      <dgm:prSet presAssocID="{EDCFAD6A-ED5E-4F55-8881-BDC6483BD1B2}" presName="rootText" presStyleLbl="node2" presStyleIdx="1" presStyleCnt="3" custScaleY="323303" custLinFactNeighborX="682" custLinFactNeighborY="40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F069E-ADC4-40B6-8D77-F73FF894A1A3}" type="pres">
      <dgm:prSet presAssocID="{EDCFAD6A-ED5E-4F55-8881-BDC6483BD1B2}" presName="rootConnector" presStyleLbl="node2" presStyleIdx="1" presStyleCnt="3"/>
      <dgm:spPr/>
      <dgm:t>
        <a:bodyPr/>
        <a:lstStyle/>
        <a:p>
          <a:endParaRPr lang="ru-RU"/>
        </a:p>
      </dgm:t>
    </dgm:pt>
    <dgm:pt modelId="{88927B5E-6E28-4484-AA0A-3A77CECF71B1}" type="pres">
      <dgm:prSet presAssocID="{EDCFAD6A-ED5E-4F55-8881-BDC6483BD1B2}" presName="hierChild4" presStyleCnt="0"/>
      <dgm:spPr/>
    </dgm:pt>
    <dgm:pt modelId="{D478DC24-5D74-4D94-A9F4-9B3C532536CA}" type="pres">
      <dgm:prSet presAssocID="{EDCFAD6A-ED5E-4F55-8881-BDC6483BD1B2}" presName="hierChild5" presStyleCnt="0"/>
      <dgm:spPr/>
    </dgm:pt>
    <dgm:pt modelId="{BF568C9E-C846-4F2D-97F5-D6B444EA9C6B}" type="pres">
      <dgm:prSet presAssocID="{ABDD0A33-55F0-4A39-89E7-4992C4BCC97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21CA1DA-E7D7-4810-A925-50643026D44E}" type="pres">
      <dgm:prSet presAssocID="{CE006D4C-F271-47EA-8A71-C6899D9A0933}" presName="hierRoot2" presStyleCnt="0">
        <dgm:presLayoutVars>
          <dgm:hierBranch val="init"/>
        </dgm:presLayoutVars>
      </dgm:prSet>
      <dgm:spPr/>
    </dgm:pt>
    <dgm:pt modelId="{8489C6D7-C9F4-4DFE-B662-A9FDE015CF81}" type="pres">
      <dgm:prSet presAssocID="{CE006D4C-F271-47EA-8A71-C6899D9A0933}" presName="rootComposite" presStyleCnt="0"/>
      <dgm:spPr/>
    </dgm:pt>
    <dgm:pt modelId="{4A7A2811-50BA-4D60-812C-560A36950461}" type="pres">
      <dgm:prSet presAssocID="{CE006D4C-F271-47EA-8A71-C6899D9A0933}" presName="rootText" presStyleLbl="node2" presStyleIdx="2" presStyleCnt="3" custScaleY="338749" custLinFactNeighborX="22" custLinFactNeighborY="97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3A8B05-D1FF-46FA-8FBE-31AF846B51CD}" type="pres">
      <dgm:prSet presAssocID="{CE006D4C-F271-47EA-8A71-C6899D9A0933}" presName="rootConnector" presStyleLbl="node2" presStyleIdx="2" presStyleCnt="3"/>
      <dgm:spPr/>
      <dgm:t>
        <a:bodyPr/>
        <a:lstStyle/>
        <a:p>
          <a:endParaRPr lang="ru-RU"/>
        </a:p>
      </dgm:t>
    </dgm:pt>
    <dgm:pt modelId="{CA31454C-C1F6-4787-8671-CA487742C6ED}" type="pres">
      <dgm:prSet presAssocID="{CE006D4C-F271-47EA-8A71-C6899D9A0933}" presName="hierChild4" presStyleCnt="0"/>
      <dgm:spPr/>
    </dgm:pt>
    <dgm:pt modelId="{07C670DD-216D-42AC-B114-A9B6F1882B29}" type="pres">
      <dgm:prSet presAssocID="{CE006D4C-F271-47EA-8A71-C6899D9A0933}" presName="hierChild5" presStyleCnt="0"/>
      <dgm:spPr/>
    </dgm:pt>
    <dgm:pt modelId="{13634D9E-2AC0-4AEB-93B5-728C36401113}" type="pres">
      <dgm:prSet presAssocID="{5FF9B8F6-B181-48D9-825C-33FB5F4D5142}" presName="hierChild3" presStyleCnt="0"/>
      <dgm:spPr/>
    </dgm:pt>
  </dgm:ptLst>
  <dgm:cxnLst>
    <dgm:cxn modelId="{E5AF30AA-DC1C-4F71-ABC1-C1D204864E31}" type="presOf" srcId="{E1D4556C-CB4D-47DC-8C38-EFC8856EEAE4}" destId="{6DA6446B-7B82-4530-9048-B9A68027908D}" srcOrd="1" destOrd="0" presId="urn:microsoft.com/office/officeart/2005/8/layout/orgChart1"/>
    <dgm:cxn modelId="{C9C7CD5E-AE5E-4EB5-846B-E577379B73A9}" type="presOf" srcId="{EDCFAD6A-ED5E-4F55-8881-BDC6483BD1B2}" destId="{9FBF069E-ADC4-40B6-8D77-F73FF894A1A3}" srcOrd="1" destOrd="0" presId="urn:microsoft.com/office/officeart/2005/8/layout/orgChart1"/>
    <dgm:cxn modelId="{FB948787-0DDF-4443-A12B-893F3D190791}" type="presOf" srcId="{016902E0-BCDF-4514-A910-27487E1E5110}" destId="{D0E22EE2-A94E-4C07-A09B-91910957D9E5}" srcOrd="0" destOrd="0" presId="urn:microsoft.com/office/officeart/2005/8/layout/orgChart1"/>
    <dgm:cxn modelId="{94D68717-0487-41E0-A934-E9FBB6B46307}" type="presOf" srcId="{ABDD0A33-55F0-4A39-89E7-4992C4BCC971}" destId="{BF568C9E-C846-4F2D-97F5-D6B444EA9C6B}" srcOrd="0" destOrd="0" presId="urn:microsoft.com/office/officeart/2005/8/layout/orgChart1"/>
    <dgm:cxn modelId="{3935DFB1-86D8-4960-AAF5-5C7C8819C4AF}" type="presOf" srcId="{CE006D4C-F271-47EA-8A71-C6899D9A0933}" destId="{4A7A2811-50BA-4D60-812C-560A36950461}" srcOrd="0" destOrd="0" presId="urn:microsoft.com/office/officeart/2005/8/layout/orgChart1"/>
    <dgm:cxn modelId="{2C55F45C-C57E-4714-9461-12470569E240}" type="presOf" srcId="{5FF9B8F6-B181-48D9-825C-33FB5F4D5142}" destId="{1AF73867-EFBE-4C7D-99C5-05AE4CBC39DC}" srcOrd="0" destOrd="0" presId="urn:microsoft.com/office/officeart/2005/8/layout/orgChart1"/>
    <dgm:cxn modelId="{1E4698C5-5E36-4AAA-AA4E-FD8BA20664C2}" srcId="{5FF9B8F6-B181-48D9-825C-33FB5F4D5142}" destId="{E1D4556C-CB4D-47DC-8C38-EFC8856EEAE4}" srcOrd="0" destOrd="0" parTransId="{016902E0-BCDF-4514-A910-27487E1E5110}" sibTransId="{E778C237-D7E2-4507-BB97-DCD6BB828CDF}"/>
    <dgm:cxn modelId="{79CCAB22-2C1E-463F-9166-B4BDC3822982}" type="presOf" srcId="{67420035-8295-4D74-A149-45898947BEB9}" destId="{FB93AF62-ADA9-42D5-9ACC-73BEC231B412}" srcOrd="0" destOrd="0" presId="urn:microsoft.com/office/officeart/2005/8/layout/orgChart1"/>
    <dgm:cxn modelId="{12B7813F-4AFF-46A9-80C6-18C235FB72E1}" type="presOf" srcId="{CE006D4C-F271-47EA-8A71-C6899D9A0933}" destId="{AB3A8B05-D1FF-46FA-8FBE-31AF846B51CD}" srcOrd="1" destOrd="0" presId="urn:microsoft.com/office/officeart/2005/8/layout/orgChart1"/>
    <dgm:cxn modelId="{FF96811A-1EFC-41C3-9274-8F57B34888DB}" srcId="{5FF9B8F6-B181-48D9-825C-33FB5F4D5142}" destId="{CE006D4C-F271-47EA-8A71-C6899D9A0933}" srcOrd="2" destOrd="0" parTransId="{ABDD0A33-55F0-4A39-89E7-4992C4BCC971}" sibTransId="{5AA995E2-D61A-4F39-B1D3-1203D21B79B7}"/>
    <dgm:cxn modelId="{859608EC-CDAC-4EA4-9C20-467A3522304D}" type="presOf" srcId="{EDCFAD6A-ED5E-4F55-8881-BDC6483BD1B2}" destId="{3CBF0B08-42BD-407A-B834-DFF317556FFA}" srcOrd="0" destOrd="0" presId="urn:microsoft.com/office/officeart/2005/8/layout/orgChart1"/>
    <dgm:cxn modelId="{BF177A05-75ED-4890-9B26-046727D749D4}" type="presOf" srcId="{5FF9B8F6-B181-48D9-825C-33FB5F4D5142}" destId="{BDE0F0CF-EA69-48E9-9B61-913A6F5C0DF4}" srcOrd="1" destOrd="0" presId="urn:microsoft.com/office/officeart/2005/8/layout/orgChart1"/>
    <dgm:cxn modelId="{11243F20-D51B-4493-A1ED-A25FF5CBBF15}" type="presOf" srcId="{E1D4556C-CB4D-47DC-8C38-EFC8856EEAE4}" destId="{93151A8D-02A8-4035-B896-8F6009127B77}" srcOrd="0" destOrd="0" presId="urn:microsoft.com/office/officeart/2005/8/layout/orgChart1"/>
    <dgm:cxn modelId="{C7F33C48-9EA9-46A8-8351-B7C5DB40B68C}" srcId="{5FF9B8F6-B181-48D9-825C-33FB5F4D5142}" destId="{EDCFAD6A-ED5E-4F55-8881-BDC6483BD1B2}" srcOrd="1" destOrd="0" parTransId="{90334D61-53E7-4668-9D6E-176D82C2ED5E}" sibTransId="{0EAD7CC4-9B84-484D-B369-94F48E54AA21}"/>
    <dgm:cxn modelId="{88FAEE76-A55B-45EB-81CA-BEBB243E3747}" type="presOf" srcId="{90334D61-53E7-4668-9D6E-176D82C2ED5E}" destId="{45542F7C-1595-460B-970E-4DEC391F875A}" srcOrd="0" destOrd="0" presId="urn:microsoft.com/office/officeart/2005/8/layout/orgChart1"/>
    <dgm:cxn modelId="{1E01BFD4-6D33-481E-B2DC-766A1DFB094F}" srcId="{67420035-8295-4D74-A149-45898947BEB9}" destId="{5FF9B8F6-B181-48D9-825C-33FB5F4D5142}" srcOrd="0" destOrd="0" parTransId="{AB0BCC38-3CAE-411E-87C9-FCEB4D58F52E}" sibTransId="{151BB0A2-D142-42DF-8D9A-302600A19495}"/>
    <dgm:cxn modelId="{F3719348-55A6-4C60-996C-0A4E5E252C00}" type="presParOf" srcId="{FB93AF62-ADA9-42D5-9ACC-73BEC231B412}" destId="{BB494C81-2738-4596-8598-EBDF3EDF41FC}" srcOrd="0" destOrd="0" presId="urn:microsoft.com/office/officeart/2005/8/layout/orgChart1"/>
    <dgm:cxn modelId="{E25BA896-14E3-424E-887C-6DEFF633683E}" type="presParOf" srcId="{BB494C81-2738-4596-8598-EBDF3EDF41FC}" destId="{C27C562B-C9BA-4121-9ADD-48276A252389}" srcOrd="0" destOrd="0" presId="urn:microsoft.com/office/officeart/2005/8/layout/orgChart1"/>
    <dgm:cxn modelId="{ACF2D26A-B71F-4238-B6CD-4ED24CBB4289}" type="presParOf" srcId="{C27C562B-C9BA-4121-9ADD-48276A252389}" destId="{1AF73867-EFBE-4C7D-99C5-05AE4CBC39DC}" srcOrd="0" destOrd="0" presId="urn:microsoft.com/office/officeart/2005/8/layout/orgChart1"/>
    <dgm:cxn modelId="{2CF13A8E-509D-4DA8-9D7E-E5DC3CA43C49}" type="presParOf" srcId="{C27C562B-C9BA-4121-9ADD-48276A252389}" destId="{BDE0F0CF-EA69-48E9-9B61-913A6F5C0DF4}" srcOrd="1" destOrd="0" presId="urn:microsoft.com/office/officeart/2005/8/layout/orgChart1"/>
    <dgm:cxn modelId="{E13E0857-929D-49CB-AFB1-FF153FEB654D}" type="presParOf" srcId="{BB494C81-2738-4596-8598-EBDF3EDF41FC}" destId="{56A26378-70A2-4820-A8A4-2E2A1F9B3A71}" srcOrd="1" destOrd="0" presId="urn:microsoft.com/office/officeart/2005/8/layout/orgChart1"/>
    <dgm:cxn modelId="{A1C5D624-EEF3-411D-97A0-5DA5E5BDD435}" type="presParOf" srcId="{56A26378-70A2-4820-A8A4-2E2A1F9B3A71}" destId="{D0E22EE2-A94E-4C07-A09B-91910957D9E5}" srcOrd="0" destOrd="0" presId="urn:microsoft.com/office/officeart/2005/8/layout/orgChart1"/>
    <dgm:cxn modelId="{6CEADDCE-ABCA-4C2C-9C2D-8E2ACF4AB5B4}" type="presParOf" srcId="{56A26378-70A2-4820-A8A4-2E2A1F9B3A71}" destId="{BE989ED5-F333-4C4C-8B7A-4FA34E5A1EB3}" srcOrd="1" destOrd="0" presId="urn:microsoft.com/office/officeart/2005/8/layout/orgChart1"/>
    <dgm:cxn modelId="{320B2B4E-3670-4B77-8213-5C05CD2E60F2}" type="presParOf" srcId="{BE989ED5-F333-4C4C-8B7A-4FA34E5A1EB3}" destId="{494D735B-CEF3-4DED-93DF-3FF2D769BD7C}" srcOrd="0" destOrd="0" presId="urn:microsoft.com/office/officeart/2005/8/layout/orgChart1"/>
    <dgm:cxn modelId="{880AFCEB-030D-4744-A329-71884E86E9FB}" type="presParOf" srcId="{494D735B-CEF3-4DED-93DF-3FF2D769BD7C}" destId="{93151A8D-02A8-4035-B896-8F6009127B77}" srcOrd="0" destOrd="0" presId="urn:microsoft.com/office/officeart/2005/8/layout/orgChart1"/>
    <dgm:cxn modelId="{5E67852D-A05B-433E-9CCE-E4B3D55C7F25}" type="presParOf" srcId="{494D735B-CEF3-4DED-93DF-3FF2D769BD7C}" destId="{6DA6446B-7B82-4530-9048-B9A68027908D}" srcOrd="1" destOrd="0" presId="urn:microsoft.com/office/officeart/2005/8/layout/orgChart1"/>
    <dgm:cxn modelId="{1FC42232-7EE2-4F12-9AA7-C16C91B691C9}" type="presParOf" srcId="{BE989ED5-F333-4C4C-8B7A-4FA34E5A1EB3}" destId="{C4121334-8D6F-4954-AFEA-B81B84816A3A}" srcOrd="1" destOrd="0" presId="urn:microsoft.com/office/officeart/2005/8/layout/orgChart1"/>
    <dgm:cxn modelId="{98BC6DCA-3A99-4AC0-80AD-53F837555B27}" type="presParOf" srcId="{BE989ED5-F333-4C4C-8B7A-4FA34E5A1EB3}" destId="{428CC20F-AF36-4843-8728-96A8C050CC05}" srcOrd="2" destOrd="0" presId="urn:microsoft.com/office/officeart/2005/8/layout/orgChart1"/>
    <dgm:cxn modelId="{2D1A4FF7-E14D-4158-AAD4-45C9B24941CF}" type="presParOf" srcId="{56A26378-70A2-4820-A8A4-2E2A1F9B3A71}" destId="{45542F7C-1595-460B-970E-4DEC391F875A}" srcOrd="2" destOrd="0" presId="urn:microsoft.com/office/officeart/2005/8/layout/orgChart1"/>
    <dgm:cxn modelId="{81ADC2E0-40A0-42FF-9279-3451D805828C}" type="presParOf" srcId="{56A26378-70A2-4820-A8A4-2E2A1F9B3A71}" destId="{77FCA861-F1BA-4B96-A83E-7D08418332B0}" srcOrd="3" destOrd="0" presId="urn:microsoft.com/office/officeart/2005/8/layout/orgChart1"/>
    <dgm:cxn modelId="{DFBD9FA1-026B-48BA-9B46-F90F72E78843}" type="presParOf" srcId="{77FCA861-F1BA-4B96-A83E-7D08418332B0}" destId="{BE42A3EC-F0E8-4C2C-95F7-841833098F78}" srcOrd="0" destOrd="0" presId="urn:microsoft.com/office/officeart/2005/8/layout/orgChart1"/>
    <dgm:cxn modelId="{4BFF3432-D9BA-4E5B-83FC-A31DA46AF5A3}" type="presParOf" srcId="{BE42A3EC-F0E8-4C2C-95F7-841833098F78}" destId="{3CBF0B08-42BD-407A-B834-DFF317556FFA}" srcOrd="0" destOrd="0" presId="urn:microsoft.com/office/officeart/2005/8/layout/orgChart1"/>
    <dgm:cxn modelId="{0B29BC8E-7A67-4042-95BF-375475387A53}" type="presParOf" srcId="{BE42A3EC-F0E8-4C2C-95F7-841833098F78}" destId="{9FBF069E-ADC4-40B6-8D77-F73FF894A1A3}" srcOrd="1" destOrd="0" presId="urn:microsoft.com/office/officeart/2005/8/layout/orgChart1"/>
    <dgm:cxn modelId="{9F23DDD2-3DE5-4C41-A64F-B06272CAD056}" type="presParOf" srcId="{77FCA861-F1BA-4B96-A83E-7D08418332B0}" destId="{88927B5E-6E28-4484-AA0A-3A77CECF71B1}" srcOrd="1" destOrd="0" presId="urn:microsoft.com/office/officeart/2005/8/layout/orgChart1"/>
    <dgm:cxn modelId="{85EED58D-3D16-4CC4-B7F4-E23BF2DE1FE1}" type="presParOf" srcId="{77FCA861-F1BA-4B96-A83E-7D08418332B0}" destId="{D478DC24-5D74-4D94-A9F4-9B3C532536CA}" srcOrd="2" destOrd="0" presId="urn:microsoft.com/office/officeart/2005/8/layout/orgChart1"/>
    <dgm:cxn modelId="{96416683-4A65-490B-89CF-57AC13624817}" type="presParOf" srcId="{56A26378-70A2-4820-A8A4-2E2A1F9B3A71}" destId="{BF568C9E-C846-4F2D-97F5-D6B444EA9C6B}" srcOrd="4" destOrd="0" presId="urn:microsoft.com/office/officeart/2005/8/layout/orgChart1"/>
    <dgm:cxn modelId="{2473F382-4413-4E02-BB9E-7DEDE3EEB79F}" type="presParOf" srcId="{56A26378-70A2-4820-A8A4-2E2A1F9B3A71}" destId="{521CA1DA-E7D7-4810-A925-50643026D44E}" srcOrd="5" destOrd="0" presId="urn:microsoft.com/office/officeart/2005/8/layout/orgChart1"/>
    <dgm:cxn modelId="{C2DD5DAA-B892-4C1F-BF7A-1BB10585F726}" type="presParOf" srcId="{521CA1DA-E7D7-4810-A925-50643026D44E}" destId="{8489C6D7-C9F4-4DFE-B662-A9FDE015CF81}" srcOrd="0" destOrd="0" presId="urn:microsoft.com/office/officeart/2005/8/layout/orgChart1"/>
    <dgm:cxn modelId="{031158A9-A3A6-43BE-B01C-C0FAE7A72DC4}" type="presParOf" srcId="{8489C6D7-C9F4-4DFE-B662-A9FDE015CF81}" destId="{4A7A2811-50BA-4D60-812C-560A36950461}" srcOrd="0" destOrd="0" presId="urn:microsoft.com/office/officeart/2005/8/layout/orgChart1"/>
    <dgm:cxn modelId="{EA1B31C2-ECF7-4FDD-8CC7-E9E75CCD9071}" type="presParOf" srcId="{8489C6D7-C9F4-4DFE-B662-A9FDE015CF81}" destId="{AB3A8B05-D1FF-46FA-8FBE-31AF846B51CD}" srcOrd="1" destOrd="0" presId="urn:microsoft.com/office/officeart/2005/8/layout/orgChart1"/>
    <dgm:cxn modelId="{5895ABBF-63B7-4C70-882B-9D0D1BCEC9BA}" type="presParOf" srcId="{521CA1DA-E7D7-4810-A925-50643026D44E}" destId="{CA31454C-C1F6-4787-8671-CA487742C6ED}" srcOrd="1" destOrd="0" presId="urn:microsoft.com/office/officeart/2005/8/layout/orgChart1"/>
    <dgm:cxn modelId="{52398FFC-F000-4E60-A177-8BD1EC19A3BC}" type="presParOf" srcId="{521CA1DA-E7D7-4810-A925-50643026D44E}" destId="{07C670DD-216D-42AC-B114-A9B6F1882B29}" srcOrd="2" destOrd="0" presId="urn:microsoft.com/office/officeart/2005/8/layout/orgChart1"/>
    <dgm:cxn modelId="{16A2D8FD-C0FB-4A97-B055-A725087643CA}" type="presParOf" srcId="{BB494C81-2738-4596-8598-EBDF3EDF41FC}" destId="{13634D9E-2AC0-4AEB-93B5-728C36401113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C1C4A-C00E-47DF-9F66-82841D6C234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83E7BB-AD3F-41AC-8DE7-ED5A75E4396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0" dirty="0" smtClean="0">
              <a:latin typeface="Verdana" panose="020B0604030504040204" pitchFamily="34" charset="0"/>
              <a:ea typeface="Verdana" panose="020B0604030504040204" pitchFamily="34" charset="0"/>
            </a:rPr>
            <a:t>Формирование представлений о факторах риска в речевом развитии, критериях и условиях благоприятного речевого развития.</a:t>
          </a:r>
          <a:endParaRPr lang="ru-RU" sz="1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85CBDC-FBC1-4018-BD63-913EAC47AC1C}" type="parTrans" cxnId="{4BDC2246-54FA-4938-86DC-61424C8E2758}">
      <dgm:prSet/>
      <dgm:spPr/>
      <dgm:t>
        <a:bodyPr/>
        <a:lstStyle/>
        <a:p>
          <a:endParaRPr lang="ru-RU"/>
        </a:p>
      </dgm:t>
    </dgm:pt>
    <dgm:pt modelId="{2A42AA28-4E0A-4892-9822-E5FAC34BEABE}" type="sibTrans" cxnId="{4BDC2246-54FA-4938-86DC-61424C8E2758}">
      <dgm:prSet/>
      <dgm:spPr/>
      <dgm:t>
        <a:bodyPr/>
        <a:lstStyle/>
        <a:p>
          <a:endParaRPr lang="ru-RU"/>
        </a:p>
      </dgm:t>
    </dgm:pt>
    <dgm:pt modelId="{97FE89D3-5FC3-43F3-9D8A-CB348DE06C0B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Обучение педагогов приёмам развития и коррекции речи в повседневной жизни, профилактики речевых нарушений у воспитанников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9114C0-61C1-4994-9C44-0DC7F47374F0}" type="parTrans" cxnId="{31D32090-36BB-4C09-AA69-EE92A6BB7C57}">
      <dgm:prSet/>
      <dgm:spPr/>
      <dgm:t>
        <a:bodyPr/>
        <a:lstStyle/>
        <a:p>
          <a:endParaRPr lang="ru-RU"/>
        </a:p>
      </dgm:t>
    </dgm:pt>
    <dgm:pt modelId="{50FEA5FC-0CD0-4691-BCCF-D17737BC435B}" type="sibTrans" cxnId="{31D32090-36BB-4C09-AA69-EE92A6BB7C57}">
      <dgm:prSet/>
      <dgm:spPr/>
      <dgm:t>
        <a:bodyPr/>
        <a:lstStyle/>
        <a:p>
          <a:endParaRPr lang="ru-RU"/>
        </a:p>
      </dgm:t>
    </dgm:pt>
    <dgm:pt modelId="{71D60658-340D-40AB-BE0A-422E740E67BB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Разработка эффективных приёмов педагогического общения с детьми, имеющими речевые нарушения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CEFBA7-CD61-4811-847C-65F87140E94E}" type="parTrans" cxnId="{EB8C3FA2-D860-4A45-9557-E7438B51BF68}">
      <dgm:prSet/>
      <dgm:spPr/>
      <dgm:t>
        <a:bodyPr/>
        <a:lstStyle/>
        <a:p>
          <a:endParaRPr lang="ru-RU"/>
        </a:p>
      </dgm:t>
    </dgm:pt>
    <dgm:pt modelId="{6CC3FF37-0DD9-4219-BE8B-E4D6F6D45D1F}" type="sibTrans" cxnId="{EB8C3FA2-D860-4A45-9557-E7438B51BF68}">
      <dgm:prSet/>
      <dgm:spPr/>
      <dgm:t>
        <a:bodyPr/>
        <a:lstStyle/>
        <a:p>
          <a:endParaRPr lang="ru-RU"/>
        </a:p>
      </dgm:t>
    </dgm:pt>
    <dgm:pt modelId="{22F8AE27-5198-4684-BEE2-9DC159D55424}" type="pres">
      <dgm:prSet presAssocID="{612C1C4A-C00E-47DF-9F66-82841D6C23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3058D-37A8-411F-8911-9FD7D89B38ED}" type="pres">
      <dgm:prSet presAssocID="{C483E7BB-AD3F-41AC-8DE7-ED5A75E43965}" presName="composite" presStyleCnt="0"/>
      <dgm:spPr/>
    </dgm:pt>
    <dgm:pt modelId="{63FAE6ED-FF85-4F6D-B153-78B62F3B0B53}" type="pres">
      <dgm:prSet presAssocID="{C483E7BB-AD3F-41AC-8DE7-ED5A75E43965}" presName="rect1" presStyleLbl="trAlignAcc1" presStyleIdx="0" presStyleCnt="3" custScaleX="17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D9AA8-81F2-45ED-AADA-D398DDDB0417}" type="pres">
      <dgm:prSet presAssocID="{C483E7BB-AD3F-41AC-8DE7-ED5A75E43965}" presName="rect2" presStyleLbl="fgImgPlace1" presStyleIdx="0" presStyleCnt="3" custScaleX="152298" custScaleY="97907" custLinFactX="-200000" custLinFactNeighborX="-200055" custLinFactNeighborY="56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0C4531-A9E3-43DE-820A-3F0787E7193C}" type="pres">
      <dgm:prSet presAssocID="{2A42AA28-4E0A-4892-9822-E5FAC34BEABE}" presName="sibTrans" presStyleCnt="0"/>
      <dgm:spPr/>
    </dgm:pt>
    <dgm:pt modelId="{7064BA00-33DA-4E09-B823-096F3708C81F}" type="pres">
      <dgm:prSet presAssocID="{97FE89D3-5FC3-43F3-9D8A-CB348DE06C0B}" presName="composite" presStyleCnt="0"/>
      <dgm:spPr/>
    </dgm:pt>
    <dgm:pt modelId="{3F2C2FF2-BD72-4C76-B39C-1C2CE44EF781}" type="pres">
      <dgm:prSet presAssocID="{97FE89D3-5FC3-43F3-9D8A-CB348DE06C0B}" presName="rect1" presStyleLbl="trAlignAcc1" presStyleIdx="1" presStyleCnt="3" custScaleX="16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7C723-D3B9-43B3-874C-057B6347EB12}" type="pres">
      <dgm:prSet presAssocID="{97FE89D3-5FC3-43F3-9D8A-CB348DE06C0B}" presName="rect2" presStyleLbl="fgImgPlace1" presStyleIdx="1" presStyleCnt="3" custScaleX="176440" custLinFactX="-97516" custLinFactNeighborX="-100000" custLinFactNeighborY="-5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A0BFC0E-5077-4EF5-9C72-78670BC6DB54}" type="pres">
      <dgm:prSet presAssocID="{50FEA5FC-0CD0-4691-BCCF-D17737BC435B}" presName="sibTrans" presStyleCnt="0"/>
      <dgm:spPr/>
    </dgm:pt>
    <dgm:pt modelId="{D7848D76-65A3-4D29-B89C-766DE1CE2410}" type="pres">
      <dgm:prSet presAssocID="{71D60658-340D-40AB-BE0A-422E740E67BB}" presName="composite" presStyleCnt="0"/>
      <dgm:spPr/>
    </dgm:pt>
    <dgm:pt modelId="{CDA8ECAB-02A2-40E8-BBE2-C9BA1D99419F}" type="pres">
      <dgm:prSet presAssocID="{71D60658-340D-40AB-BE0A-422E740E67BB}" presName="rect1" presStyleLbl="trAlignAcc1" presStyleIdx="2" presStyleCnt="3" custScaleX="167997" custScaleY="88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3701A-F6CA-4D12-8C6A-C56991ED6632}" type="pres">
      <dgm:prSet presAssocID="{71D60658-340D-40AB-BE0A-422E740E67BB}" presName="rect2" presStyleLbl="fgImgPlace1" presStyleIdx="2" presStyleCnt="3" custScaleX="176700" custLinFactX="-95412" custLinFactNeighborX="-100000" custLinFactNeighborY="16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F1513C6-2341-41D4-B7B6-D126F8223EFF}" type="presOf" srcId="{97FE89D3-5FC3-43F3-9D8A-CB348DE06C0B}" destId="{3F2C2FF2-BD72-4C76-B39C-1C2CE44EF781}" srcOrd="0" destOrd="0" presId="urn:microsoft.com/office/officeart/2008/layout/PictureStrips"/>
    <dgm:cxn modelId="{197BAD78-22DC-4D6F-9DE8-D44500745D0A}" type="presOf" srcId="{612C1C4A-C00E-47DF-9F66-82841D6C234D}" destId="{22F8AE27-5198-4684-BEE2-9DC159D55424}" srcOrd="0" destOrd="0" presId="urn:microsoft.com/office/officeart/2008/layout/PictureStrips"/>
    <dgm:cxn modelId="{5FBDF053-42F1-4F8A-8512-6FBA1DA657B8}" type="presOf" srcId="{71D60658-340D-40AB-BE0A-422E740E67BB}" destId="{CDA8ECAB-02A2-40E8-BBE2-C9BA1D99419F}" srcOrd="0" destOrd="0" presId="urn:microsoft.com/office/officeart/2008/layout/PictureStrips"/>
    <dgm:cxn modelId="{31D32090-36BB-4C09-AA69-EE92A6BB7C57}" srcId="{612C1C4A-C00E-47DF-9F66-82841D6C234D}" destId="{97FE89D3-5FC3-43F3-9D8A-CB348DE06C0B}" srcOrd="1" destOrd="0" parTransId="{859114C0-61C1-4994-9C44-0DC7F47374F0}" sibTransId="{50FEA5FC-0CD0-4691-BCCF-D17737BC435B}"/>
    <dgm:cxn modelId="{616EBF3F-D1D7-4FF6-8DEC-1A048364D93D}" type="presOf" srcId="{C483E7BB-AD3F-41AC-8DE7-ED5A75E43965}" destId="{63FAE6ED-FF85-4F6D-B153-78B62F3B0B53}" srcOrd="0" destOrd="0" presId="urn:microsoft.com/office/officeart/2008/layout/PictureStrips"/>
    <dgm:cxn modelId="{4BDC2246-54FA-4938-86DC-61424C8E2758}" srcId="{612C1C4A-C00E-47DF-9F66-82841D6C234D}" destId="{C483E7BB-AD3F-41AC-8DE7-ED5A75E43965}" srcOrd="0" destOrd="0" parTransId="{1585CBDC-FBC1-4018-BD63-913EAC47AC1C}" sibTransId="{2A42AA28-4E0A-4892-9822-E5FAC34BEABE}"/>
    <dgm:cxn modelId="{EB8C3FA2-D860-4A45-9557-E7438B51BF68}" srcId="{612C1C4A-C00E-47DF-9F66-82841D6C234D}" destId="{71D60658-340D-40AB-BE0A-422E740E67BB}" srcOrd="2" destOrd="0" parTransId="{01CEFBA7-CD61-4811-847C-65F87140E94E}" sibTransId="{6CC3FF37-0DD9-4219-BE8B-E4D6F6D45D1F}"/>
    <dgm:cxn modelId="{F673EA19-CD98-4F72-9C93-0E2CE374E04C}" type="presParOf" srcId="{22F8AE27-5198-4684-BEE2-9DC159D55424}" destId="{C8E3058D-37A8-411F-8911-9FD7D89B38ED}" srcOrd="0" destOrd="0" presId="urn:microsoft.com/office/officeart/2008/layout/PictureStrips"/>
    <dgm:cxn modelId="{8F3BC3B6-86CE-4A60-BEF7-D9D5CFFFD8AB}" type="presParOf" srcId="{C8E3058D-37A8-411F-8911-9FD7D89B38ED}" destId="{63FAE6ED-FF85-4F6D-B153-78B62F3B0B53}" srcOrd="0" destOrd="0" presId="urn:microsoft.com/office/officeart/2008/layout/PictureStrips"/>
    <dgm:cxn modelId="{CF5D10B6-5C2D-4C93-984D-BF992000A703}" type="presParOf" srcId="{C8E3058D-37A8-411F-8911-9FD7D89B38ED}" destId="{988D9AA8-81F2-45ED-AADA-D398DDDB0417}" srcOrd="1" destOrd="0" presId="urn:microsoft.com/office/officeart/2008/layout/PictureStrips"/>
    <dgm:cxn modelId="{C73C00D9-FDC6-45DA-80E1-901B4FFCCFA9}" type="presParOf" srcId="{22F8AE27-5198-4684-BEE2-9DC159D55424}" destId="{C50C4531-A9E3-43DE-820A-3F0787E7193C}" srcOrd="1" destOrd="0" presId="urn:microsoft.com/office/officeart/2008/layout/PictureStrips"/>
    <dgm:cxn modelId="{773EEBB8-A099-4CB3-9648-8EB63E503C9A}" type="presParOf" srcId="{22F8AE27-5198-4684-BEE2-9DC159D55424}" destId="{7064BA00-33DA-4E09-B823-096F3708C81F}" srcOrd="2" destOrd="0" presId="urn:microsoft.com/office/officeart/2008/layout/PictureStrips"/>
    <dgm:cxn modelId="{00216F53-213F-4D02-AA4E-3DE7FB4E0471}" type="presParOf" srcId="{7064BA00-33DA-4E09-B823-096F3708C81F}" destId="{3F2C2FF2-BD72-4C76-B39C-1C2CE44EF781}" srcOrd="0" destOrd="0" presId="urn:microsoft.com/office/officeart/2008/layout/PictureStrips"/>
    <dgm:cxn modelId="{58A4B7FA-FC33-4368-8892-C8730430E700}" type="presParOf" srcId="{7064BA00-33DA-4E09-B823-096F3708C81F}" destId="{6827C723-D3B9-43B3-874C-057B6347EB12}" srcOrd="1" destOrd="0" presId="urn:microsoft.com/office/officeart/2008/layout/PictureStrips"/>
    <dgm:cxn modelId="{6FE087BB-FFCE-4013-81FC-BC706798DD0E}" type="presParOf" srcId="{22F8AE27-5198-4684-BEE2-9DC159D55424}" destId="{4A0BFC0E-5077-4EF5-9C72-78670BC6DB54}" srcOrd="3" destOrd="0" presId="urn:microsoft.com/office/officeart/2008/layout/PictureStrips"/>
    <dgm:cxn modelId="{43BB9EE2-C386-45DA-A022-C0D1703B18BF}" type="presParOf" srcId="{22F8AE27-5198-4684-BEE2-9DC159D55424}" destId="{D7848D76-65A3-4D29-B89C-766DE1CE2410}" srcOrd="4" destOrd="0" presId="urn:microsoft.com/office/officeart/2008/layout/PictureStrips"/>
    <dgm:cxn modelId="{3A1F6177-C811-4C84-9634-02859D8D3E2C}" type="presParOf" srcId="{D7848D76-65A3-4D29-B89C-766DE1CE2410}" destId="{CDA8ECAB-02A2-40E8-BBE2-C9BA1D99419F}" srcOrd="0" destOrd="0" presId="urn:microsoft.com/office/officeart/2008/layout/PictureStrips"/>
    <dgm:cxn modelId="{C82100B3-838E-4338-A344-348EE46B0710}" type="presParOf" srcId="{D7848D76-65A3-4D29-B89C-766DE1CE2410}" destId="{C573701A-F6CA-4D12-8C6A-C56991ED6632}" srcOrd="1" destOrd="0" presId="urn:microsoft.com/office/officeart/2008/layout/PictureStrips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3F820-5F38-4E8A-B8F8-A731D28DADC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29986D-7E31-4ED8-9F26-F07F3C974EA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ФОРМЫ</a:t>
          </a:r>
          <a:endParaRPr lang="ru-RU" b="1" dirty="0">
            <a:solidFill>
              <a:schemeClr val="tx1"/>
            </a:solidFill>
          </a:endParaRPr>
        </a:p>
      </dgm:t>
    </dgm:pt>
    <dgm:pt modelId="{3FE67F17-BBC5-4222-8943-DD268E02EF7A}" type="parTrans" cxnId="{1A557DC2-41F6-4633-8D82-A215A8B5ABBB}">
      <dgm:prSet/>
      <dgm:spPr/>
      <dgm:t>
        <a:bodyPr/>
        <a:lstStyle/>
        <a:p>
          <a:endParaRPr lang="ru-RU"/>
        </a:p>
      </dgm:t>
    </dgm:pt>
    <dgm:pt modelId="{6BFFA152-2AFB-4A09-816F-B4170894D7FD}" type="sibTrans" cxnId="{1A557DC2-41F6-4633-8D82-A215A8B5ABBB}">
      <dgm:prSet/>
      <dgm:spPr/>
      <dgm:t>
        <a:bodyPr/>
        <a:lstStyle/>
        <a:p>
          <a:endParaRPr lang="ru-RU"/>
        </a:p>
      </dgm:t>
    </dgm:pt>
    <dgm:pt modelId="{389866AA-273F-46EA-90E5-9FC4D62F7D1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диагностика;  взаимодействие на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ПМПк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F7605-B80D-4406-8798-0E3C162D5226}" type="parTrans" cxnId="{69E2039C-55FE-4442-AE90-3FBE67BE6A89}">
      <dgm:prSet/>
      <dgm:spPr/>
      <dgm:t>
        <a:bodyPr/>
        <a:lstStyle/>
        <a:p>
          <a:endParaRPr lang="ru-RU"/>
        </a:p>
      </dgm:t>
    </dgm:pt>
    <dgm:pt modelId="{DA497796-B923-42F8-B0CF-E74666BB2D2A}" type="sibTrans" cxnId="{69E2039C-55FE-4442-AE90-3FBE67BE6A89}">
      <dgm:prSet/>
      <dgm:spPr/>
      <dgm:t>
        <a:bodyPr/>
        <a:lstStyle/>
        <a:p>
          <a:endParaRPr lang="ru-RU"/>
        </a:p>
      </dgm:t>
    </dgm:pt>
    <dgm:pt modelId="{D0FABBC3-2079-4876-966A-FDA0B599E8A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Перспективное планирование коррекционной работы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DBC48-FC63-4D1C-8F41-70705ED51B66}" type="parTrans" cxnId="{39725563-CBA4-46B4-A406-86C83F7C2E36}">
      <dgm:prSet/>
      <dgm:spPr/>
      <dgm:t>
        <a:bodyPr/>
        <a:lstStyle/>
        <a:p>
          <a:endParaRPr lang="ru-RU"/>
        </a:p>
      </dgm:t>
    </dgm:pt>
    <dgm:pt modelId="{50B8790C-ECC5-4BEA-BFC2-0CFFA4EBE7C6}" type="sibTrans" cxnId="{39725563-CBA4-46B4-A406-86C83F7C2E36}">
      <dgm:prSet/>
      <dgm:spPr/>
      <dgm:t>
        <a:bodyPr/>
        <a:lstStyle/>
        <a:p>
          <a:endParaRPr lang="ru-RU"/>
        </a:p>
      </dgm:t>
    </dgm:pt>
    <dgm:pt modelId="{80DAB39A-DC46-4762-82A9-0238037702F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Помощь в создании картотек игр и упр. для формирования общей, мелкой моторики, дыхания</a:t>
          </a:r>
          <a:r>
            <a:rPr lang="ru-RU" sz="1500" dirty="0" smtClean="0"/>
            <a:t>.</a:t>
          </a:r>
          <a:endParaRPr lang="ru-RU" sz="1500" dirty="0"/>
        </a:p>
      </dgm:t>
    </dgm:pt>
    <dgm:pt modelId="{6772F966-0ADA-4EDD-B593-DF6D2A4B751E}" type="parTrans" cxnId="{6F01B300-B70B-48D2-852C-EA912A86EF45}">
      <dgm:prSet/>
      <dgm:spPr/>
      <dgm:t>
        <a:bodyPr/>
        <a:lstStyle/>
        <a:p>
          <a:endParaRPr lang="ru-RU"/>
        </a:p>
      </dgm:t>
    </dgm:pt>
    <dgm:pt modelId="{A5092457-A570-4C16-800E-2616D5E9E933}" type="sibTrans" cxnId="{6F01B300-B70B-48D2-852C-EA912A86EF45}">
      <dgm:prSet/>
      <dgm:spPr/>
      <dgm:t>
        <a:bodyPr/>
        <a:lstStyle/>
        <a:p>
          <a:endParaRPr lang="ru-RU"/>
        </a:p>
      </dgm:t>
    </dgm:pt>
    <dgm:pt modelId="{D6F71CC9-B0D7-4763-B100-1E3AED956E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проведение комплексных занятий, физкультурных праздников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488EC-832C-4DA5-B0B5-4D716A2079A1}" type="parTrans" cxnId="{F6E0B3BC-DE4D-437D-A2BA-27291102F7B0}">
      <dgm:prSet/>
      <dgm:spPr/>
      <dgm:t>
        <a:bodyPr/>
        <a:lstStyle/>
        <a:p>
          <a:endParaRPr lang="ru-RU"/>
        </a:p>
      </dgm:t>
    </dgm:pt>
    <dgm:pt modelId="{2F875136-B3D0-4AA7-8EC7-A93F2BF5BCE4}" type="sibTrans" cxnId="{F6E0B3BC-DE4D-437D-A2BA-27291102F7B0}">
      <dgm:prSet/>
      <dgm:spPr/>
      <dgm:t>
        <a:bodyPr/>
        <a:lstStyle/>
        <a:p>
          <a:endParaRPr lang="ru-RU"/>
        </a:p>
      </dgm:t>
    </dgm:pt>
    <dgm:pt modelId="{04C34321-B93B-4B93-8B3B-0D2787771854}" type="pres">
      <dgm:prSet presAssocID="{12C3F820-5F38-4E8A-B8F8-A731D28DAD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9F92C-B540-4F7A-932B-5E24FB9B35B3}" type="pres">
      <dgm:prSet presAssocID="{4729986D-7E31-4ED8-9F26-F07F3C974EA2}" presName="centerShape" presStyleLbl="node0" presStyleIdx="0" presStyleCnt="1"/>
      <dgm:spPr/>
      <dgm:t>
        <a:bodyPr/>
        <a:lstStyle/>
        <a:p>
          <a:endParaRPr lang="ru-RU"/>
        </a:p>
      </dgm:t>
    </dgm:pt>
    <dgm:pt modelId="{A6984F60-478E-445A-B3E4-DFA256258722}" type="pres">
      <dgm:prSet presAssocID="{4DEF7605-B80D-4406-8798-0E3C162D522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733FE70-152E-47D8-B4ED-4D62500341C4}" type="pres">
      <dgm:prSet presAssocID="{4DEF7605-B80D-4406-8798-0E3C162D522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3DC13E4-4138-4CC8-B403-9761C5B0B83C}" type="pres">
      <dgm:prSet presAssocID="{389866AA-273F-46EA-90E5-9FC4D62F7D1B}" presName="node" presStyleLbl="node1" presStyleIdx="0" presStyleCnt="4" custScaleX="163761" custScaleY="116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101E9-FBE2-472E-8F1A-18A9F73D13E9}" type="pres">
      <dgm:prSet presAssocID="{D8BDBC48-FC63-4D1C-8F41-70705ED51B6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7A9757F-1F30-4DA5-BDCB-0FF9B5CBDB98}" type="pres">
      <dgm:prSet presAssocID="{D8BDBC48-FC63-4D1C-8F41-70705ED51B6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4A000C0-3BA4-4381-977F-989A7ECB7EDE}" type="pres">
      <dgm:prSet presAssocID="{D0FABBC3-2079-4876-966A-FDA0B599E8A1}" presName="node" presStyleLbl="node1" presStyleIdx="1" presStyleCnt="4" custScaleX="163102" custScaleY="166767" custRadScaleRad="160184" custRadScaleInc="-2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01402-3E07-48CD-B1A3-7E920CEFEB18}" type="pres">
      <dgm:prSet presAssocID="{6772F966-0ADA-4EDD-B593-DF6D2A4B751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7F978DF-B5F8-4EC3-A99A-9BA5EF7D107B}" type="pres">
      <dgm:prSet presAssocID="{6772F966-0ADA-4EDD-B593-DF6D2A4B751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469E3D8-E13F-4C6D-9C50-E8FD4A2DDEA9}" type="pres">
      <dgm:prSet presAssocID="{80DAB39A-DC46-4762-82A9-0238037702FB}" presName="node" presStyleLbl="node1" presStyleIdx="2" presStyleCnt="4" custScaleX="166647" custScaleY="11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F62F4-4A6E-4EE4-87DA-5ED2D07C1A2B}" type="pres">
      <dgm:prSet presAssocID="{A1C488EC-832C-4DA5-B0B5-4D716A2079A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24E4BE9B-07A8-41A7-9BE3-C81874E43177}" type="pres">
      <dgm:prSet presAssocID="{A1C488EC-832C-4DA5-B0B5-4D716A2079A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6D5B6C3-0089-405D-BDA7-EBD79031182E}" type="pres">
      <dgm:prSet presAssocID="{D6F71CC9-B0D7-4763-B100-1E3AED956EFE}" presName="node" presStyleLbl="node1" presStyleIdx="3" presStyleCnt="4" custScaleX="148989" custScaleY="154554" custRadScaleRad="139450" custRadScaleInc="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484EE-78B9-4017-8E14-71CC41CB3E37}" type="presOf" srcId="{4DEF7605-B80D-4406-8798-0E3C162D5226}" destId="{A6984F60-478E-445A-B3E4-DFA256258722}" srcOrd="0" destOrd="0" presId="urn:microsoft.com/office/officeart/2005/8/layout/radial5"/>
    <dgm:cxn modelId="{1EE3BBA9-9AF5-4DC0-A424-B341868028F4}" type="presOf" srcId="{A1C488EC-832C-4DA5-B0B5-4D716A2079A1}" destId="{24E4BE9B-07A8-41A7-9BE3-C81874E43177}" srcOrd="1" destOrd="0" presId="urn:microsoft.com/office/officeart/2005/8/layout/radial5"/>
    <dgm:cxn modelId="{4E429AAC-E86D-4F4A-923E-A587B5ACD18C}" type="presOf" srcId="{389866AA-273F-46EA-90E5-9FC4D62F7D1B}" destId="{F3DC13E4-4138-4CC8-B403-9761C5B0B83C}" srcOrd="0" destOrd="0" presId="urn:microsoft.com/office/officeart/2005/8/layout/radial5"/>
    <dgm:cxn modelId="{714F4BFC-32D7-4BD4-AEA0-87207C8CF7A0}" type="presOf" srcId="{6772F966-0ADA-4EDD-B593-DF6D2A4B751E}" destId="{F7F978DF-B5F8-4EC3-A99A-9BA5EF7D107B}" srcOrd="1" destOrd="0" presId="urn:microsoft.com/office/officeart/2005/8/layout/radial5"/>
    <dgm:cxn modelId="{6B5B9C65-91B8-4DB7-BEA4-4B2B7B928949}" type="presOf" srcId="{4DEF7605-B80D-4406-8798-0E3C162D5226}" destId="{8733FE70-152E-47D8-B4ED-4D62500341C4}" srcOrd="1" destOrd="0" presId="urn:microsoft.com/office/officeart/2005/8/layout/radial5"/>
    <dgm:cxn modelId="{A4838E81-3965-4866-89F3-6FACCB4FD4A0}" type="presOf" srcId="{D8BDBC48-FC63-4D1C-8F41-70705ED51B66}" destId="{118101E9-FBE2-472E-8F1A-18A9F73D13E9}" srcOrd="0" destOrd="0" presId="urn:microsoft.com/office/officeart/2005/8/layout/radial5"/>
    <dgm:cxn modelId="{7BC89679-06A8-4A62-BAC1-A65DB876F2F1}" type="presOf" srcId="{6772F966-0ADA-4EDD-B593-DF6D2A4B751E}" destId="{EDC01402-3E07-48CD-B1A3-7E920CEFEB18}" srcOrd="0" destOrd="0" presId="urn:microsoft.com/office/officeart/2005/8/layout/radial5"/>
    <dgm:cxn modelId="{6F01B300-B70B-48D2-852C-EA912A86EF45}" srcId="{4729986D-7E31-4ED8-9F26-F07F3C974EA2}" destId="{80DAB39A-DC46-4762-82A9-0238037702FB}" srcOrd="2" destOrd="0" parTransId="{6772F966-0ADA-4EDD-B593-DF6D2A4B751E}" sibTransId="{A5092457-A570-4C16-800E-2616D5E9E933}"/>
    <dgm:cxn modelId="{39725563-CBA4-46B4-A406-86C83F7C2E36}" srcId="{4729986D-7E31-4ED8-9F26-F07F3C974EA2}" destId="{D0FABBC3-2079-4876-966A-FDA0B599E8A1}" srcOrd="1" destOrd="0" parTransId="{D8BDBC48-FC63-4D1C-8F41-70705ED51B66}" sibTransId="{50B8790C-ECC5-4BEA-BFC2-0CFFA4EBE7C6}"/>
    <dgm:cxn modelId="{F379F174-3DFD-46B1-BAF4-A9EFFFAC20AE}" type="presOf" srcId="{4729986D-7E31-4ED8-9F26-F07F3C974EA2}" destId="{B4E9F92C-B540-4F7A-932B-5E24FB9B35B3}" srcOrd="0" destOrd="0" presId="urn:microsoft.com/office/officeart/2005/8/layout/radial5"/>
    <dgm:cxn modelId="{F6E0B3BC-DE4D-437D-A2BA-27291102F7B0}" srcId="{4729986D-7E31-4ED8-9F26-F07F3C974EA2}" destId="{D6F71CC9-B0D7-4763-B100-1E3AED956EFE}" srcOrd="3" destOrd="0" parTransId="{A1C488EC-832C-4DA5-B0B5-4D716A2079A1}" sibTransId="{2F875136-B3D0-4AA7-8EC7-A93F2BF5BCE4}"/>
    <dgm:cxn modelId="{B1EB630B-81EF-497B-A3E5-FB02717A063A}" type="presOf" srcId="{D6F71CC9-B0D7-4763-B100-1E3AED956EFE}" destId="{66D5B6C3-0089-405D-BDA7-EBD79031182E}" srcOrd="0" destOrd="0" presId="urn:microsoft.com/office/officeart/2005/8/layout/radial5"/>
    <dgm:cxn modelId="{2EEA3B93-73E5-46CA-BC3C-5E3E4BF8CCEE}" type="presOf" srcId="{D8BDBC48-FC63-4D1C-8F41-70705ED51B66}" destId="{67A9757F-1F30-4DA5-BDCB-0FF9B5CBDB98}" srcOrd="1" destOrd="0" presId="urn:microsoft.com/office/officeart/2005/8/layout/radial5"/>
    <dgm:cxn modelId="{1A557DC2-41F6-4633-8D82-A215A8B5ABBB}" srcId="{12C3F820-5F38-4E8A-B8F8-A731D28DADC9}" destId="{4729986D-7E31-4ED8-9F26-F07F3C974EA2}" srcOrd="0" destOrd="0" parTransId="{3FE67F17-BBC5-4222-8943-DD268E02EF7A}" sibTransId="{6BFFA152-2AFB-4A09-816F-B4170894D7FD}"/>
    <dgm:cxn modelId="{AF5CED33-F2ED-49D8-8214-C245D6D55A65}" type="presOf" srcId="{12C3F820-5F38-4E8A-B8F8-A731D28DADC9}" destId="{04C34321-B93B-4B93-8B3B-0D2787771854}" srcOrd="0" destOrd="0" presId="urn:microsoft.com/office/officeart/2005/8/layout/radial5"/>
    <dgm:cxn modelId="{69E2039C-55FE-4442-AE90-3FBE67BE6A89}" srcId="{4729986D-7E31-4ED8-9F26-F07F3C974EA2}" destId="{389866AA-273F-46EA-90E5-9FC4D62F7D1B}" srcOrd="0" destOrd="0" parTransId="{4DEF7605-B80D-4406-8798-0E3C162D5226}" sibTransId="{DA497796-B923-42F8-B0CF-E74666BB2D2A}"/>
    <dgm:cxn modelId="{84EB3984-FE51-4190-AB2C-03C82D46145E}" type="presOf" srcId="{A1C488EC-832C-4DA5-B0B5-4D716A2079A1}" destId="{CF1F62F4-4A6E-4EE4-87DA-5ED2D07C1A2B}" srcOrd="0" destOrd="0" presId="urn:microsoft.com/office/officeart/2005/8/layout/radial5"/>
    <dgm:cxn modelId="{A77AEC91-C49B-445E-BB14-5D6BCCBF6748}" type="presOf" srcId="{80DAB39A-DC46-4762-82A9-0238037702FB}" destId="{5469E3D8-E13F-4C6D-9C50-E8FD4A2DDEA9}" srcOrd="0" destOrd="0" presId="urn:microsoft.com/office/officeart/2005/8/layout/radial5"/>
    <dgm:cxn modelId="{490DC1EA-EE71-4418-BF9D-F548F0FDAD09}" type="presOf" srcId="{D0FABBC3-2079-4876-966A-FDA0B599E8A1}" destId="{84A000C0-3BA4-4381-977F-989A7ECB7EDE}" srcOrd="0" destOrd="0" presId="urn:microsoft.com/office/officeart/2005/8/layout/radial5"/>
    <dgm:cxn modelId="{C56A1AD1-78C6-401F-8E2B-0732283038AA}" type="presParOf" srcId="{04C34321-B93B-4B93-8B3B-0D2787771854}" destId="{B4E9F92C-B540-4F7A-932B-5E24FB9B35B3}" srcOrd="0" destOrd="0" presId="urn:microsoft.com/office/officeart/2005/8/layout/radial5"/>
    <dgm:cxn modelId="{F2B8A171-114C-473F-B060-2A0AE6541149}" type="presParOf" srcId="{04C34321-B93B-4B93-8B3B-0D2787771854}" destId="{A6984F60-478E-445A-B3E4-DFA256258722}" srcOrd="1" destOrd="0" presId="urn:microsoft.com/office/officeart/2005/8/layout/radial5"/>
    <dgm:cxn modelId="{FC7B52FC-6BEE-4861-8EAB-AD08BA657244}" type="presParOf" srcId="{A6984F60-478E-445A-B3E4-DFA256258722}" destId="{8733FE70-152E-47D8-B4ED-4D62500341C4}" srcOrd="0" destOrd="0" presId="urn:microsoft.com/office/officeart/2005/8/layout/radial5"/>
    <dgm:cxn modelId="{FCA2EA33-B1AC-4CA2-AA66-6210032DB5A1}" type="presParOf" srcId="{04C34321-B93B-4B93-8B3B-0D2787771854}" destId="{F3DC13E4-4138-4CC8-B403-9761C5B0B83C}" srcOrd="2" destOrd="0" presId="urn:microsoft.com/office/officeart/2005/8/layout/radial5"/>
    <dgm:cxn modelId="{20D0A0F3-7CED-40E2-B0DB-7CD9826E4017}" type="presParOf" srcId="{04C34321-B93B-4B93-8B3B-0D2787771854}" destId="{118101E9-FBE2-472E-8F1A-18A9F73D13E9}" srcOrd="3" destOrd="0" presId="urn:microsoft.com/office/officeart/2005/8/layout/radial5"/>
    <dgm:cxn modelId="{4DA02EB8-6005-4F41-A656-23359CB4725F}" type="presParOf" srcId="{118101E9-FBE2-472E-8F1A-18A9F73D13E9}" destId="{67A9757F-1F30-4DA5-BDCB-0FF9B5CBDB98}" srcOrd="0" destOrd="0" presId="urn:microsoft.com/office/officeart/2005/8/layout/radial5"/>
    <dgm:cxn modelId="{97D97122-5CCC-4A32-9CB2-31ACF490D1FE}" type="presParOf" srcId="{04C34321-B93B-4B93-8B3B-0D2787771854}" destId="{84A000C0-3BA4-4381-977F-989A7ECB7EDE}" srcOrd="4" destOrd="0" presId="urn:microsoft.com/office/officeart/2005/8/layout/radial5"/>
    <dgm:cxn modelId="{20C87D05-4C44-4718-B4B8-8DFBA8529AE5}" type="presParOf" srcId="{04C34321-B93B-4B93-8B3B-0D2787771854}" destId="{EDC01402-3E07-48CD-B1A3-7E920CEFEB18}" srcOrd="5" destOrd="0" presId="urn:microsoft.com/office/officeart/2005/8/layout/radial5"/>
    <dgm:cxn modelId="{E60E8A64-8CB5-484D-B4EA-E3811398D169}" type="presParOf" srcId="{EDC01402-3E07-48CD-B1A3-7E920CEFEB18}" destId="{F7F978DF-B5F8-4EC3-A99A-9BA5EF7D107B}" srcOrd="0" destOrd="0" presId="urn:microsoft.com/office/officeart/2005/8/layout/radial5"/>
    <dgm:cxn modelId="{3B072D0B-70C7-4C2F-A9C3-16FFA63398B9}" type="presParOf" srcId="{04C34321-B93B-4B93-8B3B-0D2787771854}" destId="{5469E3D8-E13F-4C6D-9C50-E8FD4A2DDEA9}" srcOrd="6" destOrd="0" presId="urn:microsoft.com/office/officeart/2005/8/layout/radial5"/>
    <dgm:cxn modelId="{F893E26C-C961-4AE1-847E-10A15922721F}" type="presParOf" srcId="{04C34321-B93B-4B93-8B3B-0D2787771854}" destId="{CF1F62F4-4A6E-4EE4-87DA-5ED2D07C1A2B}" srcOrd="7" destOrd="0" presId="urn:microsoft.com/office/officeart/2005/8/layout/radial5"/>
    <dgm:cxn modelId="{AF193F70-C1D2-4510-A9CF-0B5E24205E73}" type="presParOf" srcId="{CF1F62F4-4A6E-4EE4-87DA-5ED2D07C1A2B}" destId="{24E4BE9B-07A8-41A7-9BE3-C81874E43177}" srcOrd="0" destOrd="0" presId="urn:microsoft.com/office/officeart/2005/8/layout/radial5"/>
    <dgm:cxn modelId="{BDA70DC5-5507-444D-B9AB-3C0D2846A29C}" type="presParOf" srcId="{04C34321-B93B-4B93-8B3B-0D2787771854}" destId="{66D5B6C3-0089-405D-BDA7-EBD79031182E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514A7-12D2-402C-9059-43123F5D10EB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2310-28A0-407B-B80D-820D99E74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Рассматривая ситуацию, которая сегодня сложилась в системе дошкольного образования, очень заметным стало количество детей, имеющих отклонения в речевом развитии. Такие дети составляют основную группу риска по неуспеваемости, несмотря на то, что они имеют полноценный слух и интеллект. Методы, организационные формы работы с детьми, имеющими тяжелые речевые расстройства, целенаправленное воздействие, способствуют преодолению имеющихся у детей речевых недостатков. Чтобы устранить речевые нарушения и сформировать речевую базу, необходимо тесное взаимодействие всех участников педагогического процесса, где ведущая и координирующая роль принадлежит учителю-логопеду. Успех коррекционной работы в группах комбинированной направленности дошкольного образовательного учреждения заключается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логопедизации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всего учебно-воспитательного процесса, всей жизни и деятельности.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 smtClean="0"/>
              <a:t>Основные</a:t>
            </a:r>
            <a:r>
              <a:rPr lang="ru-RU" dirty="0" smtClean="0"/>
              <a:t> </a:t>
            </a:r>
            <a:r>
              <a:rPr lang="ru-RU" b="1" dirty="0" smtClean="0"/>
              <a:t>задачи</a:t>
            </a:r>
            <a:r>
              <a:rPr lang="ru-RU" dirty="0" smtClean="0"/>
              <a:t> взаимодействия специалистов ДОУ: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Создание команды единомышленников из всех </a:t>
            </a:r>
            <a:r>
              <a:rPr lang="ru-RU" sz="1200" b="1" dirty="0" smtClean="0"/>
              <a:t>специалистов </a:t>
            </a:r>
            <a:r>
              <a:rPr lang="ru-RU" sz="1200" dirty="0" smtClean="0"/>
              <a:t>(учителя-логопеда, педагога-психолога, воспитателей, музыкального руководителя, инструктора по физической культуре, воспитателя </a:t>
            </a:r>
            <a:r>
              <a:rPr lang="ru-RU" sz="1200" dirty="0" err="1" smtClean="0"/>
              <a:t>изо-деятельности</a:t>
            </a:r>
            <a:r>
              <a:rPr lang="ru-RU" sz="1200" dirty="0" smtClean="0"/>
              <a:t>, медицинских работников) и повышение их профессионального уровня.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Организация коррекционно-развивающей среды, стимулирующей речевое и личностное развитие ребенка.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Составления плана </a:t>
            </a:r>
            <a:r>
              <a:rPr lang="ru-RU" sz="1200" b="1" dirty="0" smtClean="0"/>
              <a:t>взаимодействия со специалистами</a:t>
            </a:r>
            <a:r>
              <a:rPr lang="ru-RU" sz="1200" dirty="0" smtClean="0"/>
              <a:t>, построенной на основе комплексной диагностики.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Подбор игр и упражнений по развитию (</a:t>
            </a:r>
            <a:r>
              <a:rPr lang="ru-RU" sz="1200" i="1" dirty="0" smtClean="0"/>
              <a:t>«Логопедические пятиминутки»</a:t>
            </a:r>
            <a:r>
              <a:rPr lang="ru-RU" sz="1200" dirty="0" smtClean="0"/>
              <a:t>): общей и мелкой моторики, </a:t>
            </a:r>
            <a:r>
              <a:rPr lang="ru-RU" sz="1200" dirty="0" err="1" smtClean="0"/>
              <a:t>лексико</a:t>
            </a:r>
            <a:r>
              <a:rPr lang="ru-RU" sz="1200" dirty="0" smtClean="0"/>
              <a:t>–грамматических категорий и связной </a:t>
            </a:r>
            <a:r>
              <a:rPr lang="ru-RU" sz="1200" b="1" dirty="0" smtClean="0"/>
              <a:t>речи</a:t>
            </a:r>
            <a:r>
              <a:rPr lang="ru-RU" sz="1200" dirty="0" smtClean="0"/>
              <a:t>, психических процессов, просодической стороны </a:t>
            </a:r>
            <a:r>
              <a:rPr lang="ru-RU" sz="1200" b="1" dirty="0" smtClean="0"/>
              <a:t>речи</a:t>
            </a:r>
            <a:r>
              <a:rPr lang="ru-RU" sz="1200" dirty="0" smtClean="0"/>
              <a:t>, слухового внимания и фонематического слуха.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Отклонения в речевом развитии и обусловленные речевые трудности часто сопровождаются снижением познавательной активности ребенка, недостаточной ориентировкой в фактах и явлениях окружающей действительности,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обеднённостью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содержания коммуникативной, игровой и художественно-творческой деятельности. У детей, имеющих логопедические проблемы, при нормальном интеллекте зачастую наблюдается снижение познавательной деятельности, меньший объём запоминания и воспроизведения материала, неустойчивость внимания, истощаемость психических процессов, снижение уровня обобщения и осмысления действительности; у них затруднена развёрнутая связная речь.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 коррекционной работы логопеда и психолога тесно взаимосвязаны и решаются в рамках целостного подхода к формированию психической деятельности ребенка. Обучение направлено на общее развитие, а не на тренировку отдельных процессов.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 направлением коррекционно-развивающей работы психолога является развитие эмоционально-волевой сферы, содействие полноценному психическому и личностному росту каждого ребёнка.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Совместно с психологом в начале учебного года проводится обследование, диагностика, выявляются компенсаторные возможности, трудности в личностном развитии и интеллектуально-познавательной деятельности.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сочетать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психокоррекционную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работу с педагогической коррекцией. С этой целью используются следующие приемы: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Приёмы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сказкотерапии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использованием произведений отечественных и зарубежных авторов;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Приёмы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арттерапии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музыкотерапии;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Приёмы телесно-ориентированной психотерапии.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Психокоррекционные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игры.</a:t>
            </a:r>
          </a:p>
          <a:p>
            <a:endParaRPr lang="ru-RU" b="1" dirty="0" smtClean="0"/>
          </a:p>
          <a:p>
            <a:r>
              <a:rPr lang="ru-RU" b="1" dirty="0" smtClean="0"/>
              <a:t>Задачи учителя – логопеда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Изучение  уровня  речевого,  познавательного развития,  социально –личностных   особенностей   детей, определение  основных  направлений  и  содержание работы с каждым из них.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Систематическое проведение необходимой профилактической и </a:t>
            </a:r>
            <a:r>
              <a:rPr lang="ru-RU" dirty="0" err="1" smtClean="0"/>
              <a:t>коррекционно</a:t>
            </a:r>
            <a:r>
              <a:rPr lang="ru-RU" dirty="0" smtClean="0"/>
              <a:t> – речевой работы с детьми в соответствии с их индивидуальными программами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Формирование у педагогического коллектива ДОУ и родителей информационной   готовности   к   логопедической   работе, оказание  им  помощи  в  организации  полноценной  речевой среды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Координация  усилий  педагогов  и  родителей,  контроль  над качеством проведения ими речевой работы с детьми</a:t>
            </a:r>
          </a:p>
          <a:p>
            <a:r>
              <a:rPr lang="ru-RU" sz="1200" b="1" dirty="0" smtClean="0"/>
              <a:t>Задачи педагога – психолога</a:t>
            </a:r>
            <a:endParaRPr lang="ru-RU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Развитие памяти, внимания, мышления, пространственной ориентировки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Совершенствование мелкой моторики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Развитие зрительно – моторной координации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Развитие  произвольности  и  навыков  самоконтроля, волевых качеств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Активизация отработанной лексики 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Повышение  психологической  культуры  родителей  и</a:t>
            </a:r>
          </a:p>
          <a:p>
            <a:r>
              <a:rPr lang="ru-RU" sz="1200" dirty="0" smtClean="0"/>
              <a:t>педагогов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 Снятие тревожности у детей при негативном настрое на логопедические занятия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Логическая цепочка. Из произвольно подобранных карточек, выложенных в линию нужно составить связанный рассказ. Затем задание усложняется. Карточки переворачиваются, и малыш вспоминает последовательную цепочку разложенных картинок и называет их в том порядке, в котором они лежали. Количество используемых в игре карточек зависит от возраста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чем старше — тем картинок больше. Несмотря на кажущуюся сложность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детям этот вид развлечения нравится. Они начинают соревноваться, кто больше запомнит картинок.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музыкальный руководитель</a:t>
            </a:r>
            <a:r>
              <a:rPr lang="ru-RU" baseline="0" dirty="0" smtClean="0"/>
              <a:t> </a:t>
            </a:r>
            <a:r>
              <a:rPr lang="ru-RU" dirty="0" smtClean="0"/>
              <a:t>проводит плановые музыкальные занятия, где используются элементы </a:t>
            </a:r>
            <a:r>
              <a:rPr lang="ru-RU" dirty="0" err="1" smtClean="0"/>
              <a:t>логоритмики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логопедических</a:t>
            </a:r>
            <a:r>
              <a:rPr lang="ru-RU" baseline="0" dirty="0" smtClean="0"/>
              <a:t> группах </a:t>
            </a:r>
            <a:r>
              <a:rPr lang="ru-RU" dirty="0" smtClean="0"/>
              <a:t>совместно с логопедом проводит </a:t>
            </a:r>
            <a:r>
              <a:rPr lang="ru-RU" dirty="0" err="1" smtClean="0"/>
              <a:t>логоритмические</a:t>
            </a:r>
            <a:r>
              <a:rPr lang="ru-RU" dirty="0" smtClean="0"/>
              <a:t> занятия.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логоритмических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занятиях происходит совершенствование общей и мелкой моторики (координация движений, ручной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праксис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артикуляционная мускулатура), выразительность мимики, пластика движений, постановка дыхания, голоса, просодическая сторона речи (темп, тембр, выразительность, сила голоса).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2310-28A0-407B-B80D-820D99E7480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222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401782"/>
            <a:ext cx="8534400" cy="4135174"/>
          </a:xfrm>
        </p:spPr>
        <p:txBody>
          <a:bodyPr>
            <a:noAutofit/>
          </a:bodyPr>
          <a:lstStyle/>
          <a:p>
            <a:pPr algn="r"/>
            <a:r>
              <a:rPr lang="ru-RU" sz="6600" dirty="0" smtClean="0"/>
              <a:t>Организация взаимодействия специалистов ДОУ при работе с детьми с ТНР</a:t>
            </a:r>
            <a:endParaRPr lang="en-US" sz="6600" b="1" dirty="0">
              <a:ln w="0"/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40326" y="4516580"/>
            <a:ext cx="8340438" cy="213360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Подготовили: учителя-логопеда </a:t>
            </a:r>
          </a:p>
          <a:p>
            <a:pPr algn="r"/>
            <a:r>
              <a:rPr lang="ru-RU" dirty="0" smtClean="0"/>
              <a:t>Янова Е.Н.</a:t>
            </a:r>
          </a:p>
          <a:p>
            <a:pPr algn="r"/>
            <a:r>
              <a:rPr lang="ru-RU" dirty="0" smtClean="0"/>
              <a:t>Виноградова А.Е.</a:t>
            </a:r>
          </a:p>
          <a:p>
            <a:pPr algn="r"/>
            <a:endParaRPr lang="ru-RU" dirty="0" smtClean="0"/>
          </a:p>
          <a:p>
            <a:r>
              <a:rPr lang="ru-RU" dirty="0" smtClean="0"/>
              <a:t>Ярославль, 2020</a:t>
            </a: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27"/>
          <a:stretch/>
        </p:blipFill>
        <p:spPr>
          <a:xfrm>
            <a:off x="0" y="1274164"/>
            <a:ext cx="9144000" cy="5913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823" y="194872"/>
            <a:ext cx="866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ФОРМЫ ВЗАИМОДЕЙСТВИЯ УЧИТЕЛЯ-ЛОГОПЕДА И ВОСПИТАТЕЛЕЙ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133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-th02.getcourse.ru/fileservice/file/thumbnail/h/70fc85696356736dfd7cbc6eeaf2c277.jpg/s/f1200x/a/27502/sc/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3" y="1347848"/>
            <a:ext cx="8356039" cy="47907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61189" y="4469450"/>
            <a:ext cx="4606183" cy="1674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Взаимодействие учителя-логопеда с педагогом-психологом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учителя-логопеда с </a:t>
            </a:r>
            <a:r>
              <a:rPr lang="ru-RU" b="1" dirty="0" smtClean="0"/>
              <a:t>педагогом-психологом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287745" y="3194048"/>
            <a:ext cx="2538020" cy="14345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Формы работы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817" y="1335499"/>
            <a:ext cx="2809188" cy="1784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Интегрированные формы НОД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85279" y="1355640"/>
            <a:ext cx="2177592" cy="1613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Коррекция основных психических процессов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973" y="3260138"/>
            <a:ext cx="2779336" cy="15101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Снятие эмоционального напряжения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45867" y="1736134"/>
            <a:ext cx="3098133" cy="17631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Контроль за речью детей в непосредственно образовательной деятельности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693" y="5060658"/>
            <a:ext cx="2521527" cy="15101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Участие в педагогических</a:t>
            </a:r>
          </a:p>
          <a:p>
            <a:r>
              <a:rPr lang="ru-RU" sz="2400" dirty="0" smtClean="0"/>
              <a:t>советах ДОУ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5960" y="4160520"/>
            <a:ext cx="3222396" cy="1842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/>
          </a:p>
          <a:p>
            <a:r>
              <a:rPr lang="ru-RU" sz="2400" dirty="0" smtClean="0"/>
              <a:t>Снятие тревожности при негативном настрое на взаимодействие </a:t>
            </a:r>
          </a:p>
          <a:p>
            <a:pPr algn="ctr"/>
            <a:endParaRPr lang="ru-RU" sz="24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1357" y="4963185"/>
            <a:ext cx="2521527" cy="15101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Развитие общей моторики</a:t>
            </a:r>
          </a:p>
          <a:p>
            <a:r>
              <a:rPr lang="ru-RU" sz="2400" dirty="0" smtClean="0"/>
              <a:t>и координации движений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82341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взаимодействия учителя логопеда</a:t>
            </a:r>
            <a:r>
              <a:rPr lang="ru-RU" dirty="0" smtClean="0"/>
              <a:t> </a:t>
            </a:r>
            <a:r>
              <a:rPr lang="ru-RU" b="1" dirty="0" smtClean="0"/>
              <a:t>и педагога - психолога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036948"/>
            <a:ext cx="4402318" cy="58210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Задачи учителя – логопеда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Изучение  уровня  речевого развития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Систематическое проведение </a:t>
            </a:r>
            <a:r>
              <a:rPr lang="ru-RU" sz="2000" dirty="0" err="1" smtClean="0"/>
              <a:t>коррекционно</a:t>
            </a:r>
            <a:r>
              <a:rPr lang="ru-RU" sz="2000" dirty="0" smtClean="0"/>
              <a:t> – речевой работы с детьми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Формирование у педагогического коллектива ДОУ и родителей информационной   готовности   к   логопедической   работе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Координация  усилий  педагогов  и  родителей,  контроль  над качеством проведения ими речевой работы с детьми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40024" y="1065228"/>
            <a:ext cx="4703975" cy="57927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 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Задачи педагога – психолога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Развитие психических процессов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Совершенствование мелкой моторики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Развитие зрительно – моторной координации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Развитие  произвольности  и  навыков  самоконтроля, волевых качеств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Активизация отработанной лексики 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Повышение  психологической  культуры  родителей  и</a:t>
            </a:r>
          </a:p>
          <a:p>
            <a:r>
              <a:rPr lang="ru-RU" sz="2000" dirty="0" smtClean="0"/>
              <a:t>педагогов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Снятие тревожности у детей при негативном настрое на логопедические занятия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2" y="119269"/>
            <a:ext cx="8521831" cy="10967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 учителя – логопеда с педагогом - психологом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527" y="1546940"/>
            <a:ext cx="7434073" cy="48355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Планируют совместно со всеми специалистами и организуют интеграцию детей с ТНР в группе.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 Участвует  в  обследовании  детей  с  ТНР.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 Участвует в разработке адаптированной образовательной программы психологического сопровождения ребенка с ТНР на основе полученных результатов диагностики.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 Консультирует и направляет родителей к другим специалистам по совместному решению с педагогом – психологом.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 Участвует в </a:t>
            </a:r>
            <a:r>
              <a:rPr lang="ru-RU" sz="2400" dirty="0" err="1" smtClean="0"/>
              <a:t>ПМПк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дидактических игр: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184223"/>
            <a:ext cx="7869891" cy="49927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«Логическая цепочка»</a:t>
            </a:r>
          </a:p>
          <a:p>
            <a:pPr>
              <a:buNone/>
            </a:pPr>
            <a:r>
              <a:rPr lang="ru-RU" i="1" dirty="0" smtClean="0"/>
              <a:t>Цель: развивать связную речь, память, мышление.</a:t>
            </a:r>
          </a:p>
        </p:txBody>
      </p:sp>
      <p:pic>
        <p:nvPicPr>
          <p:cNvPr id="4" name="Picture 2" descr="https://i.pinimg.com/originals/d9/64/76/d964764d65a7deb40fee558ccce27350.jpg"/>
          <p:cNvPicPr>
            <a:picLocks noChangeAspect="1" noChangeArrowheads="1"/>
          </p:cNvPicPr>
          <p:nvPr/>
        </p:nvPicPr>
        <p:blipFill>
          <a:blip r:embed="rId3" cstate="print"/>
          <a:srcRect t="66926"/>
          <a:stretch>
            <a:fillRect/>
          </a:stretch>
        </p:blipFill>
        <p:spPr bwMode="auto">
          <a:xfrm>
            <a:off x="0" y="2531932"/>
            <a:ext cx="9144000" cy="2214956"/>
          </a:xfrm>
          <a:prstGeom prst="rect">
            <a:avLst/>
          </a:prstGeom>
          <a:noFill/>
        </p:spPr>
      </p:pic>
      <p:pic>
        <p:nvPicPr>
          <p:cNvPr id="5" name="Picture 8" descr="https://fsd.multiurok.ru/html/2017/02/28/s_58b569f7147b1/575656_6.jpeg"/>
          <p:cNvPicPr>
            <a:picLocks noChangeAspect="1" noChangeArrowheads="1"/>
          </p:cNvPicPr>
          <p:nvPr/>
        </p:nvPicPr>
        <p:blipFill>
          <a:blip r:embed="rId4" cstate="print"/>
          <a:srcRect b="65401"/>
          <a:stretch>
            <a:fillRect/>
          </a:stretch>
        </p:blipFill>
        <p:spPr bwMode="auto">
          <a:xfrm>
            <a:off x="0" y="4541087"/>
            <a:ext cx="9144000" cy="231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кинестетического </a:t>
            </a:r>
            <a:r>
              <a:rPr lang="ru-RU" dirty="0" err="1" smtClean="0"/>
              <a:t>праксиса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«Пальчики здороваются»</a:t>
            </a:r>
          </a:p>
          <a:p>
            <a:endParaRPr lang="ru-RU" dirty="0"/>
          </a:p>
        </p:txBody>
      </p:sp>
      <p:pic>
        <p:nvPicPr>
          <p:cNvPr id="41986" name="Picture 2" descr="https://ds02.infourok.ru/uploads/ex/0026/00036f0d-8102fb4c/hello_html_cfc8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914" y="1993692"/>
            <a:ext cx="4371927" cy="4114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fsd.multiurok.ru/html/2019/04/09/s_5caca42603f96/1135545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6011"/>
            <a:ext cx="9144000" cy="584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-th02.getcourse.ru/fileservice/file/thumbnail/h/70fc85696356736dfd7cbc6eeaf2c277.jpg/s/f1200x/a/27502/sc/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3" y="1347848"/>
            <a:ext cx="8356039" cy="47907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61189" y="4307080"/>
            <a:ext cx="4606183" cy="18373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Взаимодействие учителя-логопеда с </a:t>
            </a:r>
            <a:r>
              <a:rPr lang="ru-RU" sz="3200" dirty="0" err="1" smtClean="0"/>
              <a:t>инстуктором</a:t>
            </a:r>
            <a:r>
              <a:rPr lang="ru-RU" sz="3200" dirty="0" smtClean="0"/>
              <a:t> по физической культуре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Взаимодействие учителя-логопеда с инструктором по физической культуре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9"/>
            <a:ext cx="7869891" cy="5219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Три направления взаимодействия: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Диагностическое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Коррекционно-развивающее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Информационно-консультативное</a:t>
            </a:r>
          </a:p>
          <a:p>
            <a:pPr marL="0" indent="0">
              <a:buNone/>
            </a:pPr>
            <a:r>
              <a:rPr lang="ru-RU" sz="2400" b="1" dirty="0" smtClean="0"/>
              <a:t>Задачи коррекционной работы с детьми с ТНР: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 smtClean="0"/>
              <a:t>Дифференциация ротового и носового дыхания; постановка правильного диафрагмально-речевого дыхания;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Развитие артикуляционных и мимических движений;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Развитие слухового внимания;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Развитие общей координации, координации между движением и словом; динамической координации движений;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Развитие общих движений и мелкой моторики.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4991725" y="2503357"/>
            <a:ext cx="734518" cy="9443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kern="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Цель:</a:t>
            </a:r>
            <a:r>
              <a:rPr lang="ru-RU" sz="2400" kern="0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 обеспечение преемственности в работе учителя-логопеда и педагогов ДОУ в образовательном процессе.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710511"/>
              </p:ext>
            </p:extLst>
          </p:nvPr>
        </p:nvGraphicFramePr>
        <p:xfrm>
          <a:off x="329784" y="311019"/>
          <a:ext cx="8167876" cy="623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Формы взаимодействия учителя-логопеда и инструктора по физкультуре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7727241"/>
              </p:ext>
            </p:extLst>
          </p:nvPr>
        </p:nvGraphicFramePr>
        <p:xfrm>
          <a:off x="646113" y="1465263"/>
          <a:ext cx="7869237" cy="519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51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-th02.getcourse.ru/fileservice/file/thumbnail/h/70fc85696356736dfd7cbc6eeaf2c277.jpg/s/f1200x/a/27502/sc/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3" y="1347848"/>
            <a:ext cx="8356039" cy="47907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90272" y="4469450"/>
            <a:ext cx="5452217" cy="1674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Взаимодействие </a:t>
            </a:r>
          </a:p>
          <a:p>
            <a:pPr algn="ctr"/>
            <a:r>
              <a:rPr lang="ru-RU" sz="3200" dirty="0" smtClean="0"/>
              <a:t>учителя-логопеда с музыкальным руководителем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учителя-логопеда с </a:t>
            </a:r>
            <a:r>
              <a:rPr lang="ru-RU" b="1" dirty="0" smtClean="0"/>
              <a:t>музыкальным руководителем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181471" y="3102004"/>
            <a:ext cx="2895600" cy="17872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Формы работы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457" y="1358978"/>
            <a:ext cx="2521527" cy="15101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Взаимообмен</a:t>
            </a:r>
          </a:p>
          <a:p>
            <a:pPr algn="ctr"/>
            <a:r>
              <a:rPr lang="ru-RU" sz="2400" dirty="0" smtClean="0"/>
              <a:t>данными</a:t>
            </a:r>
          </a:p>
          <a:p>
            <a:pPr algn="ctr"/>
            <a:r>
              <a:rPr lang="ru-RU" sz="2400" dirty="0" smtClean="0"/>
              <a:t>диагностики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9472" y="1355531"/>
            <a:ext cx="2805953" cy="15601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Интегрированные формы НОД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2812" y="3328507"/>
            <a:ext cx="2402540" cy="1525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Участие в</a:t>
            </a:r>
          </a:p>
          <a:p>
            <a:r>
              <a:rPr lang="ru-RU" sz="2400" dirty="0" smtClean="0"/>
              <a:t>педагогических</a:t>
            </a:r>
          </a:p>
          <a:p>
            <a:r>
              <a:rPr lang="ru-RU" sz="2400" dirty="0" smtClean="0"/>
              <a:t>советах ДОУ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95782" y="5072058"/>
            <a:ext cx="2635623" cy="15101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Оформление</a:t>
            </a:r>
          </a:p>
          <a:p>
            <a:r>
              <a:rPr lang="ru-RU" sz="2400" dirty="0" smtClean="0"/>
              <a:t>документации по</a:t>
            </a:r>
          </a:p>
          <a:p>
            <a:r>
              <a:rPr lang="ru-RU" sz="2400" dirty="0" smtClean="0"/>
              <a:t>взаимодействию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74661" y="5144112"/>
            <a:ext cx="3325905" cy="1346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/>
              <a:t>Взаимопосещение</a:t>
            </a:r>
            <a:endParaRPr lang="ru-RU" sz="2400" dirty="0" smtClean="0"/>
          </a:p>
          <a:p>
            <a:r>
              <a:rPr lang="ru-RU" sz="2400" dirty="0" smtClean="0"/>
              <a:t>логопедических и</a:t>
            </a:r>
          </a:p>
          <a:p>
            <a:r>
              <a:rPr lang="ru-RU" sz="2400" dirty="0" smtClean="0"/>
              <a:t>музыкальных занятий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96326" y="3087645"/>
            <a:ext cx="2378091" cy="13284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Досуг,</a:t>
            </a:r>
          </a:p>
          <a:p>
            <a:r>
              <a:rPr lang="ru-RU" sz="2400" dirty="0" smtClean="0"/>
              <a:t>развлечения,</a:t>
            </a:r>
          </a:p>
          <a:p>
            <a:r>
              <a:rPr lang="ru-RU" sz="2400" dirty="0" smtClean="0"/>
              <a:t>праздники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07" y="628228"/>
            <a:ext cx="8757165" cy="9778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Учитель - логопед и музыкальный руководитель должны учитывать при работе: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835" y="1492622"/>
            <a:ext cx="8507506" cy="5141259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dirty="0" smtClean="0"/>
          </a:p>
          <a:p>
            <a:pPr lvl="0"/>
            <a:r>
              <a:rPr lang="ru-RU" sz="2400" dirty="0" smtClean="0"/>
              <a:t>структуру речевого нарушения;</a:t>
            </a:r>
          </a:p>
          <a:p>
            <a:pPr lvl="0"/>
            <a:r>
              <a:rPr lang="ru-RU" sz="2400" dirty="0" smtClean="0"/>
              <a:t>осуществлять индивидуальный подход на фоне коллективной деятельности;</a:t>
            </a:r>
          </a:p>
          <a:p>
            <a:pPr lvl="0"/>
            <a:r>
              <a:rPr lang="ru-RU" sz="2400" dirty="0" smtClean="0"/>
              <a:t>закреплять знания, умения и навыки приобретенные на логопедических занятиях;</a:t>
            </a:r>
          </a:p>
          <a:p>
            <a:pPr lvl="0"/>
            <a:r>
              <a:rPr lang="ru-RU" sz="2400" dirty="0" smtClean="0"/>
              <a:t>всесторонне развивать личность дошкольника.</a:t>
            </a:r>
          </a:p>
          <a:p>
            <a:pPr lvl="1"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4" y="119269"/>
            <a:ext cx="8812305" cy="9778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b="1" dirty="0" smtClean="0"/>
              <a:t>задачи</a:t>
            </a:r>
            <a:r>
              <a:rPr lang="ru-RU" dirty="0" smtClean="0"/>
              <a:t> стоящие перед учителем – логопедом и музыкальным руководителем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082" y="1497106"/>
            <a:ext cx="2707341" cy="50471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Оздоровительные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Укреплять костно-мышечный аппарат.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Развивать дыхание.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Развивать координацию движений и моторные функции.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Формировать правильную осанку.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30072" y="1515035"/>
            <a:ext cx="3110752" cy="50471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Образовательно-воспитательные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Воспитывать и развивать чувство  ритма, способность ощущать в музыке, движениях ритмическую выразительность.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Формировать способность восприятия музыкальных образов.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Совершенствовать личностные качества, чувство коллективизма.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4612" y="1515034"/>
            <a:ext cx="2707341" cy="50471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Коррекционные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Развивать речевое дыхание.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Развивать артикуляционный аппарат.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Формировать просодические компоненты речи.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Развивать фонематическое восприятие.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Развивать грамматический строй и связную речь.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70"/>
            <a:ext cx="8221143" cy="751587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798286"/>
            <a:ext cx="4542020" cy="60597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/>
              <a:t>Учитель-логопед</a:t>
            </a:r>
            <a:r>
              <a:rPr lang="ru-RU" sz="21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формирование артикуляторной базы для исправления неправильно произносимых звуков;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укрепление мышечного аппарата речевых органов средствами логопедической гимнастики, массажа;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 </a:t>
            </a:r>
            <a:r>
              <a:rPr lang="ru-RU" sz="2100" b="1" dirty="0" smtClean="0"/>
              <a:t>коррекция нарушенных звуков</a:t>
            </a:r>
            <a:r>
              <a:rPr lang="ru-RU" sz="2100" dirty="0" smtClean="0"/>
              <a:t>, их автоматизация и дифференциация;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развитие фонематического восприятия, анализа и синтеза;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обучение умению связно выражать свои мысли;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совершенствование мелкой моторики.</a:t>
            </a:r>
            <a:endParaRPr lang="ru-RU" sz="21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46171" y="769257"/>
            <a:ext cx="4397829" cy="6088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/>
              <a:t>Музыкальный руководитель осуществляет работу</a:t>
            </a:r>
            <a:r>
              <a:rPr lang="ru-RU" sz="2100" dirty="0" smtClean="0"/>
              <a:t> по развитию и </a:t>
            </a:r>
            <a:r>
              <a:rPr lang="ru-RU" sz="2100" u="sng" dirty="0" smtClean="0"/>
              <a:t>формированию</a:t>
            </a:r>
            <a:r>
              <a:rPr lang="ru-RU" sz="21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слухового внимания и слуховой памяти;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оптико-пространственных представлений;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координации </a:t>
            </a:r>
            <a:r>
              <a:rPr lang="ru-RU" sz="2100" b="1" dirty="0" smtClean="0"/>
              <a:t>движений</a:t>
            </a:r>
            <a:r>
              <a:rPr lang="ru-RU" sz="21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умения передавать несложный </a:t>
            </a:r>
            <a:r>
              <a:rPr lang="ru-RU" sz="2100" b="1" dirty="0" smtClean="0"/>
              <a:t>музыкальный ритмический рисунок</a:t>
            </a:r>
            <a:r>
              <a:rPr lang="ru-RU" sz="21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-темпа и ритма дыхания и </a:t>
            </a:r>
            <a:r>
              <a:rPr lang="ru-RU" sz="2100" b="1" dirty="0" smtClean="0"/>
              <a:t>речи</a:t>
            </a:r>
            <a:r>
              <a:rPr lang="ru-RU" sz="21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- фонематического слуха.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</a:t>
            </a:r>
            <a:r>
              <a:rPr lang="ru-RU" dirty="0" err="1" smtClean="0"/>
              <a:t>логоритмических</a:t>
            </a:r>
            <a:r>
              <a:rPr lang="ru-RU" dirty="0" smtClean="0"/>
              <a:t> упражнений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430" y="1552815"/>
            <a:ext cx="7869891" cy="471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«Сидит белка на тележке»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9943" y="2151744"/>
          <a:ext cx="8316686" cy="2377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614057"/>
                <a:gridCol w="47026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Сидит белка на тележке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Продаёт она орешки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Ритмично на каждое слово стучат кулачками по коленям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Лисичке - сестричке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dirty="0" smtClean="0"/>
                        <a:t>Воробью, синичке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dirty="0" smtClean="0"/>
                        <a:t>Заиньке усатому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dirty="0" smtClean="0"/>
                        <a:t>Мишке косолапому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Загибают по одному пальчику, начиная с большого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«Есть игрушки у меня»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2229" y="2021113"/>
          <a:ext cx="8215084" cy="46264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07542"/>
                <a:gridCol w="4107542"/>
              </a:tblGrid>
              <a:tr h="4626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Есть игрушки у меня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b="0" dirty="0" smtClean="0"/>
                        <a:t>Паровоз и два коня,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b="0" dirty="0" smtClean="0"/>
                        <a:t>Серебристый самолёт,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b="0" dirty="0" smtClean="0"/>
                        <a:t>Три ракеты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b="0" dirty="0" smtClean="0"/>
                        <a:t>Вездеход,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b="0" dirty="0" smtClean="0"/>
                        <a:t>Самосвал, подъёмный кран – настоящий великан.</a:t>
                      </a:r>
                    </a:p>
                    <a:p>
                      <a:pPr fontAlgn="t">
                        <a:buNone/>
                      </a:pPr>
                      <a:r>
                        <a:rPr lang="ru-RU" sz="2400" b="0" dirty="0" smtClean="0"/>
                        <a:t>Сколько вместе?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Как узнать?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Помогите сосчитать.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Хлопают в ладоши и ударяют кулачками друг о друга (попеременно)</a:t>
                      </a:r>
                    </a:p>
                    <a:p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-th02.getcourse.ru/fileservice/file/thumbnail/h/70fc85696356736dfd7cbc6eeaf2c277.jpg/s/f1200x/a/27502/sc/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3" y="1347848"/>
            <a:ext cx="8356039" cy="47907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91170" y="4469450"/>
            <a:ext cx="5751319" cy="1674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Взаимодействие </a:t>
            </a:r>
          </a:p>
          <a:p>
            <a:pPr algn="ctr"/>
            <a:r>
              <a:rPr lang="ru-RU" sz="3200" dirty="0" smtClean="0"/>
              <a:t>учителя-логопеда с воспитателем </a:t>
            </a:r>
            <a:r>
              <a:rPr lang="ru-RU" sz="3200" dirty="0" err="1" smtClean="0"/>
              <a:t>изо-деятельности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учителя-логопеда с </a:t>
            </a:r>
            <a:r>
              <a:rPr lang="ru-RU" b="1" dirty="0" smtClean="0"/>
              <a:t>воспитателем по </a:t>
            </a:r>
            <a:r>
              <a:rPr lang="ru-RU" b="1" dirty="0" err="1" smtClean="0"/>
              <a:t>изо-деятельности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Развитие мелкой моторики.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Вырабатывается умение действовать по словесной инструкции, в белее старшем возрасте </a:t>
            </a:r>
            <a:r>
              <a:rPr lang="ru-RU" dirty="0" err="1" smtClean="0"/>
              <a:t>оречевление</a:t>
            </a:r>
            <a:r>
              <a:rPr lang="ru-RU" dirty="0" smtClean="0"/>
              <a:t> своих действий.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Придумывание сказок по рисункам.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Включение в занятие пословиц, поговорок, скороговорок и коротких стихотворений.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Развитие художественно-творческих способностей.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Общие задачи педагогов и специалистов в работе с детьми с ТНР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372"/>
          <a:stretch/>
        </p:blipFill>
        <p:spPr>
          <a:xfrm>
            <a:off x="226867" y="2083631"/>
            <a:ext cx="8703712" cy="3304899"/>
          </a:xfrm>
        </p:spPr>
      </p:pic>
    </p:spTree>
    <p:extLst>
      <p:ext uri="{BB962C8B-B14F-4D97-AF65-F5344CB8AC3E}">
        <p14:creationId xmlns:p14="http://schemas.microsoft.com/office/powerpoint/2010/main" xmlns="" val="9199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-th02.getcourse.ru/fileservice/file/thumbnail/h/70fc85696356736dfd7cbc6eeaf2c277.jpg/s/f1200x/a/27502/sc/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3" y="1347848"/>
            <a:ext cx="8356039" cy="47907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91170" y="4469450"/>
            <a:ext cx="5751319" cy="1674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Взаимодействие </a:t>
            </a:r>
          </a:p>
          <a:p>
            <a:pPr algn="ctr"/>
            <a:r>
              <a:rPr lang="ru-RU" sz="3200" dirty="0" smtClean="0"/>
              <a:t>учителя-логопеда с медицинскими работниками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учителя-логопеда с </a:t>
            </a:r>
            <a:r>
              <a:rPr lang="ru-RU" b="1" dirty="0" smtClean="0"/>
              <a:t>медицинскими работниками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Медицинское обследование детей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Сбор анамнеза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Определение индивидуальной нагрузки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Участие в </a:t>
            </a:r>
            <a:r>
              <a:rPr lang="ru-RU" dirty="0" err="1" smtClean="0"/>
              <a:t>ПМПк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.pics.livejournal.com/velositi/9335156/161036/161036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344" y="0"/>
            <a:ext cx="6892462" cy="68580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172691" y="748145"/>
            <a:ext cx="457200" cy="263237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759527" y="2673927"/>
            <a:ext cx="96982" cy="45720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09164" y="2632364"/>
            <a:ext cx="41563" cy="443345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680364" y="665018"/>
            <a:ext cx="554181" cy="290946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75164" y="5098473"/>
            <a:ext cx="304800" cy="49876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788727" y="5112327"/>
            <a:ext cx="374074" cy="415637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488873" y="6345382"/>
            <a:ext cx="304800" cy="13855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НАПРАВЛЕНИЯ ВЗАИМОДЕЙСТВИЯ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7733631"/>
              </p:ext>
            </p:extLst>
          </p:nvPr>
        </p:nvGraphicFramePr>
        <p:xfrm>
          <a:off x="316894" y="2308670"/>
          <a:ext cx="8183087" cy="454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s://avatars.mds.yandex.net/get-zen_doc/114944/pub_5cc4b5d416856600af6fd638_5cc4bde998348200b0ab748a/scale_1200"/>
          <p:cNvPicPr>
            <a:picLocks noChangeAspect="1" noChangeArrowheads="1"/>
          </p:cNvPicPr>
          <p:nvPr/>
        </p:nvPicPr>
        <p:blipFill>
          <a:blip r:embed="rId6" cstate="print"/>
          <a:srcRect l="27800"/>
          <a:stretch>
            <a:fillRect/>
          </a:stretch>
        </p:blipFill>
        <p:spPr bwMode="auto">
          <a:xfrm>
            <a:off x="318357" y="2461188"/>
            <a:ext cx="1323470" cy="1222049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95081" y="1294814"/>
            <a:ext cx="7869891" cy="944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диагностическое;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коррекционно-развивающее;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информационно-консультативное.</a:t>
            </a:r>
          </a:p>
        </p:txBody>
      </p:sp>
    </p:spTree>
    <p:extLst>
      <p:ext uri="{BB962C8B-B14F-4D97-AF65-F5344CB8AC3E}">
        <p14:creationId xmlns:p14="http://schemas.microsoft.com/office/powerpoint/2010/main" xmlns="" val="28371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fs-th02.getcourse.ru/fileservice/file/thumbnail/h/70fc85696356736dfd7cbc6eeaf2c277.jpg/s/f1200x/a/27502/sc/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3" y="1347848"/>
            <a:ext cx="8356039" cy="47907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69735" y="4486542"/>
            <a:ext cx="4606183" cy="1674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Взаимодействие учителя-логопеда с воспитателями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315049" y="257098"/>
            <a:ext cx="3868340" cy="8239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Коррекционные задачи, стоящие перед </a:t>
            </a:r>
            <a:r>
              <a:rPr lang="ru-RU" dirty="0" smtClean="0"/>
              <a:t>воспитателем детей с ТНР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150157" y="1399547"/>
            <a:ext cx="3868340" cy="5312297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Постоянное совершенствование артикуляционной, тонкой и общей моторики.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произношения поставленных логопедом звуков.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Обогащение, уточнение и активизация отработанной лексики в соответствии с лексическими темами программы.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в правильном употреблении сформированных грамматических категорий.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внимания, памяти, логического мышления в играх и упражнениях на бездефектном речевом материале.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связной речи.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формирующихся навыков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звуко-слогового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 и синтеза (закрепление навыков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чтения).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4883984" y="257098"/>
            <a:ext cx="3887391" cy="8239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Основные направления коррекционной работы воспитателя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4"/>
          </p:nvPr>
        </p:nvSpPr>
        <p:spPr>
          <a:xfrm>
            <a:off x="4883984" y="1399547"/>
            <a:ext cx="4080134" cy="5312297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080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Артикуляционная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080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080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Корригирующая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мини-гимнастика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профилактики нарушений осанки и стопы. Выполняется ежедневно после сна.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080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Вечерние индивидуальные занятия воспитателя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заданию логопеда, закрепляющие звукопроизношение.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080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Фронтальные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по программе ДОУ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соответствии с календарным планом логопедической 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работы)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дополнены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коррекционными задачами,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темой каждого занятия.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5080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Коррекционная работа вне занятий: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 время режимных моментов, самообслуживания, хозяйственно-бытового труда и труда на природе, на прогулке, экскурсии, в играх и развлечениях. </a:t>
            </a:r>
            <a:endParaRPr lang="ru-RU" sz="16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183389" y="509666"/>
            <a:ext cx="700595" cy="34477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6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4925" y="119063"/>
            <a:ext cx="7839075" cy="9779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воспитателя и логопеда </a:t>
            </a:r>
            <a:r>
              <a:rPr lang="ru-RU" dirty="0" smtClean="0"/>
              <a:t>при </a:t>
            </a:r>
            <a:r>
              <a:rPr lang="ru-RU" dirty="0"/>
              <a:t>коррекции звукопроизношения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714" y="1738859"/>
            <a:ext cx="3867463" cy="154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Логопед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в зависимости от характера нарушения звука вырабатывает и тренирует движения органов артикуляционного аппарата, которые были неправильными или совсем отсутствовали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23475" y="1259174"/>
            <a:ext cx="422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Подготовительный этап</a:t>
            </a:r>
            <a:endParaRPr lang="ru-RU" sz="2400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31960" y="1738859"/>
            <a:ext cx="4002373" cy="154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Воспитатель</a:t>
            </a:r>
            <a:r>
              <a:rPr lang="ru-RU" dirty="0">
                <a:solidFill>
                  <a:schemeClr val="bg1"/>
                </a:solidFill>
              </a:rPr>
              <a:t> по заданию логопеда в </a:t>
            </a:r>
            <a:r>
              <a:rPr lang="ru-RU" dirty="0" smtClean="0">
                <a:solidFill>
                  <a:schemeClr val="bg1"/>
                </a:solidFill>
              </a:rPr>
              <a:t>игровой </a:t>
            </a:r>
            <a:r>
              <a:rPr lang="ru-RU" dirty="0">
                <a:solidFill>
                  <a:schemeClr val="bg1"/>
                </a:solidFill>
              </a:rPr>
              <a:t>форме закрепляет у детей движения и положения органов артикуляционного </a:t>
            </a:r>
            <a:r>
              <a:rPr lang="ru-RU" dirty="0" smtClean="0">
                <a:solidFill>
                  <a:schemeClr val="bg1"/>
                </a:solidFill>
              </a:rPr>
              <a:t>аппарата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3553" y="3387777"/>
            <a:ext cx="452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a typeface="Times New Roman" panose="02020603050405020304" pitchFamily="18" charset="0"/>
              </a:rPr>
              <a:t>Этап появления звука</a:t>
            </a:r>
            <a:endParaRPr lang="ru-RU" sz="24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4714" y="3757109"/>
            <a:ext cx="3867463" cy="2238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Логопед</a:t>
            </a:r>
            <a:r>
              <a:rPr lang="ru-RU" dirty="0"/>
              <a:t> ставит звуки, предварительно отрабатывая артикуляционный уклад нужного звука, при этом использует специальные приемы и отработанные на предыдущем этапе движения органов артикуляционного аппарата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31960" y="3757109"/>
            <a:ext cx="4002373" cy="2238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Воспитатель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закрепляет произнесение поставленного логопедом звука, фиксируя внимание ребенка на его звучании и артикуляции, используя картинки-символы и звукоподражания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29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784" y="0"/>
            <a:ext cx="8424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Работа воспитателя и логопеда </a:t>
            </a:r>
            <a:r>
              <a:rPr lang="ru-RU" sz="4000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при </a:t>
            </a:r>
            <a:r>
              <a:rPr lang="ru-RU" sz="40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коррекции звукопроизношения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4891" y="1323439"/>
            <a:ext cx="894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Этап усвоения звука (правильное произнесение звука в речи)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891" y="2023672"/>
            <a:ext cx="4062334" cy="349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Логопед</a:t>
            </a:r>
            <a:r>
              <a:rPr lang="ru-RU" sz="2400" dirty="0"/>
              <a:t> автоматизирует поставленные звуки, первично дифференцирует на слух и в произношении, последовательно вводит </a:t>
            </a:r>
            <a:r>
              <a:rPr lang="ru-RU" sz="2400" dirty="0" smtClean="0"/>
              <a:t>их </a:t>
            </a:r>
            <a:r>
              <a:rPr lang="ru-RU" sz="2400" dirty="0"/>
              <a:t>в речь (в слог, слово, предложение, </a:t>
            </a:r>
            <a:r>
              <a:rPr lang="ru-RU" sz="2400" dirty="0" err="1" smtClean="0"/>
              <a:t>чистоговорки</a:t>
            </a:r>
            <a:r>
              <a:rPr lang="ru-RU" sz="2400" dirty="0" smtClean="0"/>
              <a:t>, </a:t>
            </a:r>
            <a:r>
              <a:rPr lang="ru-RU" sz="2400" dirty="0"/>
              <a:t>стихотворения, рассказы, в </a:t>
            </a:r>
            <a:r>
              <a:rPr lang="ru-RU" sz="2400" dirty="0" smtClean="0"/>
              <a:t>самостоятельную </a:t>
            </a:r>
            <a:r>
              <a:rPr lang="ru-RU" sz="2400" dirty="0"/>
              <a:t>речь)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1764" y="2023672"/>
            <a:ext cx="4032354" cy="349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ea typeface="Times New Roman" panose="02020603050405020304" pitchFamily="18" charset="0"/>
              </a:rPr>
              <a:t>Воспитатель</a:t>
            </a:r>
            <a:r>
              <a:rPr lang="ru-RU" sz="2400" dirty="0">
                <a:ea typeface="Times New Roman" panose="02020603050405020304" pitchFamily="18" charset="0"/>
              </a:rPr>
              <a:t> по заданию логопеда с отдельными детьми закрепляет поставленный логопедом звук, дифференцирует со смешиваемыми фонемами на слух и в произношении, используя речевой материал, рекомендованный логопедо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649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1565</Words>
  <Application>Microsoft Office PowerPoint</Application>
  <PresentationFormat>Экран (4:3)</PresentationFormat>
  <Paragraphs>247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Организация взаимодействия специалистов ДОУ при работе с детьми с ТНР</vt:lpstr>
      <vt:lpstr>Цель: обеспечение преемственности в работе учителя-логопеда и педагогов ДОУ в образовательном процессе.</vt:lpstr>
      <vt:lpstr>Общие задачи педагогов и специалистов в работе с детьми с ТНР</vt:lpstr>
      <vt:lpstr>Слайд 4</vt:lpstr>
      <vt:lpstr>НАПРАВЛЕНИЯ ВЗАИМОДЕЙСТВИЯ</vt:lpstr>
      <vt:lpstr>Слайд 6</vt:lpstr>
      <vt:lpstr>Слайд 7</vt:lpstr>
      <vt:lpstr>Работа воспитателя и логопеда при коррекции звукопроизношения</vt:lpstr>
      <vt:lpstr>Слайд 9</vt:lpstr>
      <vt:lpstr>Слайд 10</vt:lpstr>
      <vt:lpstr>Слайд 11</vt:lpstr>
      <vt:lpstr>Взаимодействие учителя-логопеда с педагогом-психологом</vt:lpstr>
      <vt:lpstr>Задачи взаимодействия учителя логопеда и педагога - психолога</vt:lpstr>
      <vt:lpstr>Направления деятельности учителя – логопеда с педагогом - психологом</vt:lpstr>
      <vt:lpstr>Примеры дидактических игр:</vt:lpstr>
      <vt:lpstr>Развитие кинестетического праксиса</vt:lpstr>
      <vt:lpstr>Слайд 17</vt:lpstr>
      <vt:lpstr>Слайд 18</vt:lpstr>
      <vt:lpstr>Взаимодействие учителя-логопеда с инструктором по физической культуре</vt:lpstr>
      <vt:lpstr>Формы взаимодействия учителя-логопеда и инструктора по физкультуре</vt:lpstr>
      <vt:lpstr>Слайд 21</vt:lpstr>
      <vt:lpstr>Взаимодействие учителя-логопеда с музыкальным руководителем</vt:lpstr>
      <vt:lpstr>Учитель - логопед и музыкальный руководитель должны учитывать при работе: </vt:lpstr>
      <vt:lpstr>Основные задачи стоящие перед учителем – логопедом и музыкальным руководителем</vt:lpstr>
      <vt:lpstr>Направления работы</vt:lpstr>
      <vt:lpstr>Примеры логоритмических упражнений</vt:lpstr>
      <vt:lpstr>Слайд 27</vt:lpstr>
      <vt:lpstr>Слайд 28</vt:lpstr>
      <vt:lpstr>Взаимодействие учителя-логопеда с воспитателем по изо-деятельности</vt:lpstr>
      <vt:lpstr>Слайд 30</vt:lpstr>
      <vt:lpstr>Взаимодействие учителя-логопеда с медицинскими работниками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121</cp:revision>
  <dcterms:created xsi:type="dcterms:W3CDTF">2016-11-18T14:12:19Z</dcterms:created>
  <dcterms:modified xsi:type="dcterms:W3CDTF">2020-02-05T08:14:42Z</dcterms:modified>
</cp:coreProperties>
</file>