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9" r:id="rId3"/>
    <p:sldId id="302" r:id="rId4"/>
    <p:sldId id="304" r:id="rId5"/>
    <p:sldId id="314" r:id="rId6"/>
    <p:sldId id="300" r:id="rId7"/>
    <p:sldId id="295" r:id="rId8"/>
    <p:sldId id="274" r:id="rId9"/>
    <p:sldId id="273" r:id="rId10"/>
    <p:sldId id="276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99FF99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48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7C52D18-D9BF-4D40-97FE-A97E9981D6C5}" type="datetimeFigureOut">
              <a:rPr lang="ru-RU"/>
              <a:pPr>
                <a:defRPr/>
              </a:pPr>
              <a:t>22.12.2020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416AC35-97A3-4370-9F0E-243ADA34D7B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900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58D2FF8-DF32-4551-A0C3-8811E7BAC942}" type="slidenum">
              <a:rPr lang="ru-RU">
                <a:solidFill>
                  <a:prstClr val="black"/>
                </a:solidFill>
              </a:rPr>
              <a:pPr eaLnBrk="1" hangingPunct="1"/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889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 descr="post-279854-1298288370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00938" y="-428625"/>
            <a:ext cx="1643062" cy="164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7" descr="post-279854-1298288370.png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14313"/>
            <a:ext cx="2357438" cy="207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8" descr="97e6b01896c7.png"/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0340000">
            <a:off x="-628650" y="-349250"/>
            <a:ext cx="3330575" cy="268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B97D3-1D32-4465-BC6C-058C754C0F5F}" type="datetimeFigureOut">
              <a:rPr lang="ru-RU"/>
              <a:pPr>
                <a:defRPr/>
              </a:pPr>
              <a:t>22.12.2020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9825DE-C8E2-4CAF-82FF-AF1D8E17A7F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3240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1AEBD3-C38B-4676-816F-4E31A3B4D8EB}" type="datetimeFigureOut">
              <a:rPr lang="ru-RU"/>
              <a:pPr>
                <a:defRPr/>
              </a:pPr>
              <a:t>22.12.2020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EA2643-32FD-42D8-A45C-10F893B81C3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0790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BAD98-6E9D-424E-8806-337323B857C2}" type="datetimeFigureOut">
              <a:rPr lang="ru-RU"/>
              <a:pPr>
                <a:defRPr/>
              </a:pPr>
              <a:t>22.12.2020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60866F-1065-4CB5-BAA6-DE2F0954A6F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029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E9579-74FB-40B9-90F1-547B236AE182}" type="datetimeFigureOut">
              <a:rPr lang="ru-RU"/>
              <a:pPr>
                <a:defRPr/>
              </a:pPr>
              <a:t>22.12.2020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ED3B48-E4E8-4EB4-B0EF-EA01FE41EF0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3727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93CBC-65AB-423A-B5D5-ABE966898677}" type="datetimeFigureOut">
              <a:rPr lang="ru-RU"/>
              <a:pPr>
                <a:defRPr/>
              </a:pPr>
              <a:t>22.12.2020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A38462-55A5-4C96-A579-1B7105ADF61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7362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7F0EA-996B-4950-BF7A-533D3AD8A10F}" type="datetimeFigureOut">
              <a:rPr lang="ru-RU"/>
              <a:pPr>
                <a:defRPr/>
              </a:pPr>
              <a:t>22.12.2020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0F650B-1F93-4BCF-B06B-B48B470DD4F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1589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35413-9DF9-491C-AFFC-892B6EF3D436}" type="datetimeFigureOut">
              <a:rPr lang="ru-RU"/>
              <a:pPr>
                <a:defRPr/>
              </a:pPr>
              <a:t>22.12.2020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7111F2-0EC7-4A6B-9085-58F267094C1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6001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11CD9-9E2C-4170-90EB-ECF6112801D1}" type="datetimeFigureOut">
              <a:rPr lang="ru-RU"/>
              <a:pPr>
                <a:defRPr/>
              </a:pPr>
              <a:t>22.12.2020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65E213-63CE-44BF-9077-57A62F29943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9980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7E01D-21EC-479A-807A-C6808C5D46EB}" type="datetimeFigureOut">
              <a:rPr lang="ru-RU"/>
              <a:pPr>
                <a:defRPr/>
              </a:pPr>
              <a:t>22.12.2020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13626C-7C15-43EE-9858-C9340E1C717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6047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B501A-44B6-4B0B-93BC-117A8C1E7BD3}" type="datetimeFigureOut">
              <a:rPr lang="ru-RU"/>
              <a:pPr>
                <a:defRPr/>
              </a:pPr>
              <a:t>22.12.2020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281F7A-BFA4-4774-8E78-ECFD57B0A82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3719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6FEA9-BC25-41AD-9F03-8246CB5C8619}" type="datetimeFigureOut">
              <a:rPr lang="ru-RU"/>
              <a:pPr>
                <a:defRPr/>
              </a:pPr>
              <a:t>22.12.2020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C6039A-A236-4859-92A2-14DE0495764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7051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3FCF3E6-BCAA-4D09-B3B5-BA0BAB04C21D}" type="datetimeFigureOut">
              <a:rPr lang="ru-RU"/>
              <a:pPr>
                <a:defRPr/>
              </a:pPr>
              <a:t>22.12.2020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481F4233-96A1-41DB-9A31-093EC33DFB6B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 ?><Relationships xmlns="http://schemas.openxmlformats.org/package/2006/relationships"><Relationship Id="rId2" Target="../media/image9.jpeg" Type="http://schemas.openxmlformats.org/officeDocument/2006/relationships/image"/><Relationship Id="rId1" Target="../slideLayouts/slideLayout6.xml" Type="http://schemas.openxmlformats.org/officeDocument/2006/relationships/slideLayout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>
          <a:xfrm>
            <a:off x="2700338" y="1773238"/>
            <a:ext cx="5832475" cy="1470025"/>
          </a:xfrm>
        </p:spPr>
        <p:txBody>
          <a:bodyPr/>
          <a:lstStyle/>
          <a:p>
            <a:pPr eaLnBrk="1" hangingPunct="1"/>
            <a:r>
              <a:rPr lang="ru-RU" sz="2400" b="1" i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Разучивание песен с приемами мнемотехники для формирования смысловой памяти и речевого воспроизведения.</a:t>
            </a:r>
          </a:p>
        </p:txBody>
      </p:sp>
      <p:sp>
        <p:nvSpPr>
          <p:cNvPr id="307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51050" y="4868863"/>
            <a:ext cx="6400800" cy="1752600"/>
          </a:xfrm>
        </p:spPr>
        <p:txBody>
          <a:bodyPr/>
          <a:lstStyle/>
          <a:p>
            <a:pPr eaLnBrk="1" hangingPunct="1"/>
            <a:r>
              <a:rPr lang="ru-RU" sz="2000" b="1" i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Музыкальный руководитель: Щукина Т.А</a:t>
            </a:r>
            <a:r>
              <a:rPr lang="ru-RU" sz="2000" dirty="0" smtClean="0">
                <a:solidFill>
                  <a:srgbClr val="FF0000"/>
                </a:solidFill>
              </a:rPr>
              <a:t>.</a:t>
            </a:r>
          </a:p>
        </p:txBody>
      </p:sp>
    </p:spTree>
  </p:cSld>
  <p:clrMapOvr>
    <a:masterClrMapping/>
  </p:clrMapOvr>
  <p:transition spd="slow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484438" y="1196975"/>
            <a:ext cx="5829300" cy="1655763"/>
          </a:xfrm>
        </p:spPr>
        <p:txBody>
          <a:bodyPr/>
          <a:lstStyle/>
          <a:p>
            <a:r>
              <a:rPr lang="ru-RU" sz="3600" b="1" i="1" smtClean="0">
                <a:solidFill>
                  <a:srgbClr val="FF0000"/>
                </a:solidFill>
                <a:latin typeface="Bookman Old Style" panose="02050604050505020204" pitchFamily="18" charset="0"/>
              </a:rPr>
              <a:t>Спасибо за внимание</a:t>
            </a: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/>
          </p:cNvSpPr>
          <p:nvPr>
            <p:ph type="title"/>
          </p:nvPr>
        </p:nvSpPr>
        <p:spPr>
          <a:xfrm>
            <a:off x="785813" y="260350"/>
            <a:ext cx="8034337" cy="1338263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3200" i="1" kern="0" dirty="0" smtClean="0">
                <a:solidFill>
                  <a:srgbClr val="CC0000"/>
                </a:solidFill>
                <a:latin typeface="Arial"/>
                <a:ea typeface="+mn-ea"/>
                <a:cs typeface="Arial"/>
              </a:rPr>
              <a:t> </a:t>
            </a:r>
            <a:br>
              <a:rPr lang="ru-RU" sz="3200" i="1" kern="0" dirty="0" smtClean="0">
                <a:solidFill>
                  <a:srgbClr val="CC0000"/>
                </a:solidFill>
                <a:latin typeface="Arial"/>
                <a:ea typeface="+mn-ea"/>
                <a:cs typeface="Arial"/>
              </a:rPr>
            </a:br>
            <a:r>
              <a:rPr lang="ru-RU" sz="3200" i="1" kern="0" dirty="0">
                <a:solidFill>
                  <a:srgbClr val="CC0000"/>
                </a:solidFill>
                <a:latin typeface="Arial"/>
                <a:ea typeface="+mn-ea"/>
                <a:cs typeface="Arial"/>
              </a:rPr>
              <a:t/>
            </a:r>
            <a:br>
              <a:rPr lang="ru-RU" sz="3200" i="1" kern="0" dirty="0">
                <a:solidFill>
                  <a:srgbClr val="CC0000"/>
                </a:solidFill>
                <a:latin typeface="Arial"/>
                <a:ea typeface="+mn-ea"/>
                <a:cs typeface="Arial"/>
              </a:rPr>
            </a:br>
            <a:r>
              <a:rPr lang="ru-RU" sz="3200" i="1" kern="0" dirty="0" smtClean="0">
                <a:solidFill>
                  <a:srgbClr val="CC0000"/>
                </a:solidFill>
                <a:latin typeface="Arial"/>
                <a:ea typeface="+mn-ea"/>
                <a:cs typeface="Arial"/>
              </a:rPr>
              <a:t/>
            </a:r>
            <a:br>
              <a:rPr lang="ru-RU" sz="3200" i="1" kern="0" dirty="0" smtClean="0">
                <a:solidFill>
                  <a:srgbClr val="CC0000"/>
                </a:solidFill>
                <a:latin typeface="Arial"/>
                <a:ea typeface="+mn-ea"/>
                <a:cs typeface="Arial"/>
              </a:rPr>
            </a:br>
            <a:r>
              <a:rPr lang="ru-RU" sz="3200" i="1" kern="0" dirty="0">
                <a:solidFill>
                  <a:srgbClr val="CC0000"/>
                </a:solidFill>
                <a:latin typeface="Arial"/>
                <a:ea typeface="+mn-ea"/>
                <a:cs typeface="Arial"/>
              </a:rPr>
              <a:t/>
            </a:r>
            <a:br>
              <a:rPr lang="ru-RU" sz="3200" i="1" kern="0" dirty="0">
                <a:solidFill>
                  <a:srgbClr val="CC0000"/>
                </a:solidFill>
                <a:latin typeface="Arial"/>
                <a:ea typeface="+mn-ea"/>
                <a:cs typeface="Arial"/>
              </a:rPr>
            </a:br>
            <a:r>
              <a:rPr lang="ru-RU" sz="2400" b="1" i="1" u="sng" kern="0" dirty="0" smtClean="0">
                <a:solidFill>
                  <a:srgbClr val="00B05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Мнемотехника</a:t>
            </a:r>
            <a:r>
              <a:rPr lang="ru-RU" sz="2400" b="1" i="1" kern="0" dirty="0" smtClean="0">
                <a:solidFill>
                  <a:srgbClr val="00B05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-технология развития памяти, совокупность правил и приемов, облегчающих запоминание, история которой насчитывает более 2500 лет.</a:t>
            </a:r>
            <a:endParaRPr lang="ru-RU" sz="2400" dirty="0" smtClean="0">
              <a:solidFill>
                <a:srgbClr val="00B05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27075" y="3573463"/>
            <a:ext cx="58039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Aft>
                <a:spcPts val="0"/>
              </a:spcAft>
              <a:defRPr/>
            </a:pPr>
            <a:endParaRPr lang="ru-RU" b="1" dirty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  <a:p>
            <a:pPr fontAlgn="auto">
              <a:spcAft>
                <a:spcPts val="0"/>
              </a:spcAft>
              <a:defRPr/>
            </a:pPr>
            <a:endParaRPr lang="ru-RU" b="1" dirty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  <a:p>
            <a:pPr fontAlgn="auto">
              <a:spcAft>
                <a:spcPts val="0"/>
              </a:spcAft>
              <a:defRPr/>
            </a:pPr>
            <a:endParaRPr lang="ru-RU" sz="1400" b="1" i="1" dirty="0">
              <a:solidFill>
                <a:srgbClr val="00B050"/>
              </a:solidFill>
              <a:latin typeface="Book Antiqua" pitchFamily="18" charset="0"/>
            </a:endParaRPr>
          </a:p>
        </p:txBody>
      </p:sp>
      <p:sp>
        <p:nvSpPr>
          <p:cNvPr id="4101" name="Прямоугольник 2"/>
          <p:cNvSpPr>
            <a:spLocks noChangeArrowheads="1"/>
          </p:cNvSpPr>
          <p:nvPr/>
        </p:nvSpPr>
        <p:spPr bwMode="auto">
          <a:xfrm>
            <a:off x="790575" y="1741488"/>
            <a:ext cx="359727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sz="2000" b="1" i="1" dirty="0" smtClean="0">
              <a:solidFill>
                <a:srgbClr val="00B050"/>
              </a:solidFill>
              <a:latin typeface="Book Antiqua" panose="02040602050305030304" pitchFamily="18" charset="0"/>
            </a:endParaRPr>
          </a:p>
          <a:p>
            <a:pPr eaLnBrk="1" hangingPunct="1"/>
            <a:endParaRPr lang="ru-RU" sz="2000" b="1" i="1" dirty="0">
              <a:solidFill>
                <a:srgbClr val="00B050"/>
              </a:solidFill>
              <a:latin typeface="Book Antiqua" panose="02040602050305030304" pitchFamily="18" charset="0"/>
            </a:endParaRPr>
          </a:p>
          <a:p>
            <a:pPr eaLnBrk="1" hangingPunct="1"/>
            <a:endParaRPr lang="ru-RU" sz="2000" b="1" i="1" dirty="0" smtClean="0">
              <a:solidFill>
                <a:srgbClr val="00B050"/>
              </a:solidFill>
              <a:latin typeface="Book Antiqua" panose="02040602050305030304" pitchFamily="18" charset="0"/>
            </a:endParaRPr>
          </a:p>
          <a:p>
            <a:pPr eaLnBrk="1" hangingPunct="1"/>
            <a:endParaRPr lang="ru-RU" sz="2000" b="1" i="1" dirty="0">
              <a:solidFill>
                <a:srgbClr val="00B050"/>
              </a:solidFill>
              <a:latin typeface="Book Antiqua" panose="02040602050305030304" pitchFamily="18" charset="0"/>
            </a:endParaRPr>
          </a:p>
          <a:p>
            <a:pPr eaLnBrk="1" hangingPunct="1"/>
            <a:r>
              <a:rPr lang="ru-RU" sz="2000" b="1" i="1" dirty="0" smtClean="0">
                <a:solidFill>
                  <a:srgbClr val="00B050"/>
                </a:solidFill>
                <a:latin typeface="Book Antiqua" panose="02040602050305030304" pitchFamily="18" charset="0"/>
              </a:rPr>
              <a:t>Понятие </a:t>
            </a:r>
            <a:r>
              <a:rPr lang="ru-RU" sz="2000" b="1" i="1" dirty="0">
                <a:solidFill>
                  <a:srgbClr val="00B050"/>
                </a:solidFill>
                <a:latin typeface="Book Antiqua" panose="02040602050305030304" pitchFamily="18" charset="0"/>
              </a:rPr>
              <a:t>«Мнемотехника»  происходит от греческого «</a:t>
            </a:r>
            <a:r>
              <a:rPr lang="ru-RU" sz="2000" b="1" i="1" dirty="0" err="1">
                <a:solidFill>
                  <a:srgbClr val="00B050"/>
                </a:solidFill>
                <a:latin typeface="Book Antiqua" panose="02040602050305030304" pitchFamily="18" charset="0"/>
              </a:rPr>
              <a:t>mnemonikon</a:t>
            </a:r>
            <a:r>
              <a:rPr lang="ru-RU" sz="2000" b="1" i="1" dirty="0">
                <a:solidFill>
                  <a:srgbClr val="00B050"/>
                </a:solidFill>
                <a:latin typeface="Book Antiqua" panose="02040602050305030304" pitchFamily="18" charset="0"/>
              </a:rPr>
              <a:t>» – искусство запоминания.</a:t>
            </a:r>
          </a:p>
        </p:txBody>
      </p:sp>
      <p:sp>
        <p:nvSpPr>
          <p:cNvPr id="4102" name="Прямоугольник 7"/>
          <p:cNvSpPr>
            <a:spLocks noChangeArrowheads="1"/>
          </p:cNvSpPr>
          <p:nvPr/>
        </p:nvSpPr>
        <p:spPr bwMode="auto">
          <a:xfrm>
            <a:off x="660400" y="3068638"/>
            <a:ext cx="4198938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sz="2000" b="1" i="1" dirty="0" smtClean="0">
              <a:solidFill>
                <a:srgbClr val="00B050"/>
              </a:solidFill>
              <a:latin typeface="Book Antiqua" panose="02040602050305030304" pitchFamily="18" charset="0"/>
            </a:endParaRPr>
          </a:p>
          <a:p>
            <a:pPr eaLnBrk="1" hangingPunct="1"/>
            <a:endParaRPr lang="ru-RU" sz="2000" b="1" i="1" dirty="0">
              <a:solidFill>
                <a:srgbClr val="00B050"/>
              </a:solidFill>
              <a:latin typeface="Book Antiqua" panose="02040602050305030304" pitchFamily="18" charset="0"/>
            </a:endParaRPr>
          </a:p>
          <a:p>
            <a:pPr eaLnBrk="1" hangingPunct="1"/>
            <a:endParaRPr lang="ru-RU" sz="2000" b="1" i="1" dirty="0" smtClean="0">
              <a:solidFill>
                <a:srgbClr val="00B050"/>
              </a:solidFill>
              <a:latin typeface="Book Antiqua" panose="02040602050305030304" pitchFamily="18" charset="0"/>
            </a:endParaRPr>
          </a:p>
          <a:p>
            <a:pPr eaLnBrk="1" hangingPunct="1"/>
            <a:endParaRPr lang="ru-RU" sz="2000" b="1" i="1" dirty="0">
              <a:solidFill>
                <a:srgbClr val="00B050"/>
              </a:solidFill>
              <a:latin typeface="Book Antiqua" panose="02040602050305030304" pitchFamily="18" charset="0"/>
            </a:endParaRPr>
          </a:p>
          <a:p>
            <a:pPr eaLnBrk="1" hangingPunct="1"/>
            <a:endParaRPr lang="ru-RU" sz="2000" b="1" i="1" dirty="0" smtClean="0">
              <a:solidFill>
                <a:srgbClr val="00B050"/>
              </a:solidFill>
              <a:latin typeface="Book Antiqua" panose="02040602050305030304" pitchFamily="18" charset="0"/>
            </a:endParaRPr>
          </a:p>
          <a:p>
            <a:pPr eaLnBrk="1" hangingPunct="1"/>
            <a:endParaRPr lang="ru-RU" sz="2000" b="1" i="1" dirty="0">
              <a:solidFill>
                <a:srgbClr val="00B050"/>
              </a:solidFill>
              <a:latin typeface="Book Antiqua" panose="02040602050305030304" pitchFamily="18" charset="0"/>
            </a:endParaRPr>
          </a:p>
          <a:p>
            <a:pPr eaLnBrk="1" hangingPunct="1"/>
            <a:r>
              <a:rPr lang="ru-RU" sz="2000" b="1" i="1" dirty="0" smtClean="0">
                <a:solidFill>
                  <a:srgbClr val="00B050"/>
                </a:solidFill>
                <a:latin typeface="Book Antiqua" panose="02040602050305030304" pitchFamily="18" charset="0"/>
              </a:rPr>
              <a:t>Считается</a:t>
            </a:r>
            <a:r>
              <a:rPr lang="ru-RU" sz="2000" b="1" i="1" dirty="0">
                <a:solidFill>
                  <a:srgbClr val="00B050"/>
                </a:solidFill>
                <a:latin typeface="Book Antiqua" panose="02040602050305030304" pitchFamily="18" charset="0"/>
              </a:rPr>
              <a:t>, что это слово придумал Пифагор Самосский</a:t>
            </a:r>
          </a:p>
          <a:p>
            <a:pPr eaLnBrk="1" hangingPunct="1"/>
            <a:r>
              <a:rPr lang="ru-RU" sz="2000" b="1" i="1" dirty="0">
                <a:solidFill>
                  <a:srgbClr val="00B050"/>
                </a:solidFill>
                <a:latin typeface="Book Antiqua" panose="02040602050305030304" pitchFamily="18" charset="0"/>
              </a:rPr>
              <a:t> (6 век до н.э.).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755650" y="4840288"/>
            <a:ext cx="242888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sz="1600">
                <a:solidFill>
                  <a:prstClr val="black"/>
                </a:solidFill>
              </a:rPr>
              <a:t> </a:t>
            </a: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4225" y="765175"/>
            <a:ext cx="7980363" cy="5688013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Структура мнемотехники</a:t>
            </a:r>
            <a:endParaRPr lang="ru-RU" sz="2800" b="1" dirty="0">
              <a:solidFill>
                <a:schemeClr val="accent3">
                  <a:lumMod val="75000"/>
                </a:schemeClr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96032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468313" y="-100013"/>
            <a:ext cx="8229600" cy="1143001"/>
          </a:xfrm>
        </p:spPr>
        <p:txBody>
          <a:bodyPr/>
          <a:lstStyle/>
          <a:p>
            <a:r>
              <a:rPr lang="ru-RU" sz="2000" smtClean="0">
                <a:solidFill>
                  <a:srgbClr val="00B050"/>
                </a:solidFill>
                <a:latin typeface="Bookman Old Style" panose="02050604050505020204" pitchFamily="18" charset="0"/>
              </a:rPr>
              <a:t>Стихотворения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0425" y="354013"/>
            <a:ext cx="7827963" cy="2855912"/>
          </a:xfrm>
          <a:solidFill>
            <a:srgbClr val="99FF99"/>
          </a:solidFill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endParaRPr lang="ru-RU" sz="1800" dirty="0" smtClean="0"/>
          </a:p>
          <a:p>
            <a:pPr>
              <a:buFont typeface="Arial" charset="0"/>
              <a:buChar char="•"/>
              <a:defRPr/>
            </a:pPr>
            <a:r>
              <a:rPr lang="ru-RU" sz="1800" b="1" i="1" u="sng" dirty="0" smtClean="0">
                <a:solidFill>
                  <a:srgbClr val="00B050"/>
                </a:solidFill>
                <a:latin typeface="Bookman Old Style" pitchFamily="18" charset="0"/>
              </a:rPr>
              <a:t>Мнемотаблицы особенно эффективны при разучивании стихотворений</a:t>
            </a:r>
            <a:r>
              <a:rPr lang="ru-RU" sz="1800" i="1" dirty="0" smtClean="0">
                <a:solidFill>
                  <a:srgbClr val="00B050"/>
                </a:solidFill>
                <a:latin typeface="Bookman Old Style" pitchFamily="18" charset="0"/>
              </a:rPr>
              <a:t>. Суть заключается в следующем: на каждое слово или маленькое словосочетание придумывается картинка (изображение); таким образом, все стихотворение зарисовывается схематически. После этого ребенок по памяти, используя графическое изображение, воспроизводит стихотворение целиком. На начальном этапе взрослый предлагает готовую план - схему, а по мере обучения ребенок также активно включается в процесс создания своей схемы</a:t>
            </a:r>
            <a:r>
              <a:rPr lang="ru-RU" sz="1800" dirty="0" smtClean="0">
                <a:solidFill>
                  <a:srgbClr val="00B050"/>
                </a:solidFill>
                <a:latin typeface="Bookman Old Style" pitchFamily="18" charset="0"/>
              </a:rPr>
              <a:t>.</a:t>
            </a:r>
            <a:endParaRPr lang="ru-RU" sz="1800" dirty="0">
              <a:solidFill>
                <a:srgbClr val="00B050"/>
              </a:solidFill>
              <a:latin typeface="Bookman Old Style" pitchFamily="18" charset="0"/>
            </a:endParaRPr>
          </a:p>
        </p:txBody>
      </p:sp>
      <p:pic>
        <p:nvPicPr>
          <p:cNvPr id="4" name="Рисунок 3" descr="http://www.maaam.ru/upload/blogs/84937f88c18d2b776f48115ae0016fd7.jpg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59048" y="3242950"/>
            <a:ext cx="4176464" cy="324036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glow rad="228600">
              <a:srgbClr val="92D050">
                <a:alpha val="40000"/>
              </a:srgbClr>
            </a:glow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Рисунок 4" descr="http://www.maaam.ru/upload/blogs/02d15d8bed74c0b2bdd1d5dcc10c870b.jpg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62893" y="3188944"/>
            <a:ext cx="3089895" cy="334837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glow rad="228600">
              <a:srgbClr val="99FF99">
                <a:alpha val="40000"/>
              </a:srgbClr>
            </a:glow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74080148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1"/>
          <p:cNvPicPr>
            <a:picLocks noChangeAspect="1" noChangeArrowheads="1"/>
          </p:cNvPicPr>
          <p:nvPr/>
        </p:nvPicPr>
        <p:blipFill>
          <a:blip r:embed="rId2" cstate="email">
            <a:lum contras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1600" y="332656"/>
            <a:ext cx="7704856" cy="5870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762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Прямоугольник 1"/>
          <p:cNvSpPr>
            <a:spLocks noChangeArrowheads="1"/>
          </p:cNvSpPr>
          <p:nvPr/>
        </p:nvSpPr>
        <p:spPr bwMode="auto">
          <a:xfrm>
            <a:off x="755650" y="836613"/>
            <a:ext cx="7993063" cy="2678112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24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Это схема, в которой заложена определенная информация. Суть мнемосхемы заключается в следующем: на каждое слово или маленькое словосочетание придумывается картинка (изображение); таким образом весь текст зарисовывается схематично, глядя на эти схемы – рисунки,  ребенок легко запоминает информацию.  </a:t>
            </a:r>
          </a:p>
        </p:txBody>
      </p:sp>
      <p:sp>
        <p:nvSpPr>
          <p:cNvPr id="6147" name="Заголовок 2"/>
          <p:cNvSpPr>
            <a:spLocks noGrp="1"/>
          </p:cNvSpPr>
          <p:nvPr>
            <p:ph type="title"/>
          </p:nvPr>
        </p:nvSpPr>
        <p:spPr>
          <a:xfrm>
            <a:off x="430213" y="0"/>
            <a:ext cx="8229600" cy="1143000"/>
          </a:xfrm>
        </p:spPr>
        <p:txBody>
          <a:bodyPr/>
          <a:lstStyle/>
          <a:p>
            <a:r>
              <a:rPr lang="ru-RU" sz="3600" b="1" smtClean="0">
                <a:solidFill>
                  <a:srgbClr val="00B050"/>
                </a:solidFill>
                <a:latin typeface="Book Antiqua" panose="02040602050305030304" pitchFamily="18" charset="0"/>
              </a:rPr>
              <a:t>Мнемотаблица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96975" y="3717032"/>
            <a:ext cx="6750050" cy="293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889440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рямоугольник 1"/>
          <p:cNvSpPr>
            <a:spLocks noChangeArrowheads="1"/>
          </p:cNvSpPr>
          <p:nvPr/>
        </p:nvSpPr>
        <p:spPr bwMode="auto">
          <a:xfrm>
            <a:off x="827088" y="44624"/>
            <a:ext cx="8065391" cy="3816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ru-RU" dirty="0">
              <a:solidFill>
                <a:prstClr val="black"/>
              </a:solidFill>
              <a:latin typeface="Arial" charset="0"/>
            </a:endParaRPr>
          </a:p>
          <a:p>
            <a:pPr algn="ctr">
              <a:defRPr/>
            </a:pPr>
            <a:r>
              <a:rPr lang="ru-RU" sz="2400" b="1" u="sng" dirty="0" smtClean="0">
                <a:solidFill>
                  <a:srgbClr val="00B050"/>
                </a:solidFill>
                <a:effectLst>
                  <a:glow rad="101600">
                    <a:srgbClr val="E7BC29">
                      <a:satMod val="175000"/>
                      <a:alpha val="40000"/>
                    </a:srgbClr>
                  </a:glow>
                </a:effectLst>
                <a:latin typeface="Book Antiqua" pitchFamily="18" charset="0"/>
              </a:rPr>
              <a:t>Принцип работы по </a:t>
            </a:r>
            <a:r>
              <a:rPr lang="ru-RU" sz="2400" b="1" u="sng" dirty="0" err="1" smtClean="0">
                <a:solidFill>
                  <a:srgbClr val="00B050"/>
                </a:solidFill>
                <a:effectLst>
                  <a:glow rad="101600">
                    <a:srgbClr val="E7BC29">
                      <a:satMod val="175000"/>
                      <a:alpha val="40000"/>
                    </a:srgbClr>
                  </a:glow>
                </a:effectLst>
                <a:latin typeface="Book Antiqua" pitchFamily="18" charset="0"/>
              </a:rPr>
              <a:t>мнемотаблицам</a:t>
            </a:r>
            <a:endParaRPr lang="ru-RU" sz="2400" b="1" u="sng" dirty="0" smtClean="0">
              <a:solidFill>
                <a:srgbClr val="00B050"/>
              </a:solidFill>
              <a:effectLst>
                <a:glow rad="101600">
                  <a:srgbClr val="E7BC29">
                    <a:satMod val="175000"/>
                    <a:alpha val="40000"/>
                  </a:srgbClr>
                </a:glow>
              </a:effectLst>
              <a:latin typeface="Book Antiqua" pitchFamily="18" charset="0"/>
            </a:endParaRPr>
          </a:p>
          <a:p>
            <a:pPr marL="342900" indent="-342900">
              <a:buAutoNum type="arabicPeriod"/>
              <a:defRPr/>
            </a:pPr>
            <a:r>
              <a:rPr lang="ru-RU" dirty="0" smtClean="0">
                <a:solidFill>
                  <a:srgbClr val="00B050"/>
                </a:solidFill>
                <a:latin typeface="Bookman Old Style" pitchFamily="18" charset="0"/>
              </a:rPr>
              <a:t>Рассматривание </a:t>
            </a:r>
            <a:r>
              <a:rPr lang="ru-RU" dirty="0">
                <a:solidFill>
                  <a:srgbClr val="00B050"/>
                </a:solidFill>
                <a:latin typeface="Bookman Old Style" pitchFamily="18" charset="0"/>
              </a:rPr>
              <a:t>таблицы и разбор того, что на ней изображено</a:t>
            </a:r>
            <a:r>
              <a:rPr lang="ru-RU" dirty="0" smtClean="0">
                <a:solidFill>
                  <a:srgbClr val="00B050"/>
                </a:solidFill>
                <a:latin typeface="Bookman Old Style" pitchFamily="18" charset="0"/>
              </a:rPr>
              <a:t>.</a:t>
            </a:r>
          </a:p>
          <a:p>
            <a:pPr marL="342900" indent="-342900">
              <a:buAutoNum type="arabicPeriod"/>
              <a:defRPr/>
            </a:pPr>
            <a:r>
              <a:rPr lang="ru-RU" dirty="0" smtClean="0">
                <a:solidFill>
                  <a:srgbClr val="00B050"/>
                </a:solidFill>
                <a:latin typeface="Bookman Old Style" pitchFamily="18" charset="0"/>
              </a:rPr>
              <a:t>Преобразование из абстрактных </a:t>
            </a:r>
            <a:r>
              <a:rPr lang="ru-RU" dirty="0">
                <a:solidFill>
                  <a:srgbClr val="00B050"/>
                </a:solidFill>
                <a:latin typeface="Bookman Old Style" pitchFamily="18" charset="0"/>
              </a:rPr>
              <a:t>символов в образы</a:t>
            </a:r>
            <a:r>
              <a:rPr lang="ru-RU" dirty="0" smtClean="0">
                <a:solidFill>
                  <a:srgbClr val="00B050"/>
                </a:solidFill>
                <a:latin typeface="Bookman Old Style" pitchFamily="18" charset="0"/>
              </a:rPr>
              <a:t>.</a:t>
            </a:r>
          </a:p>
          <a:p>
            <a:pPr marL="342900" indent="-342900">
              <a:buAutoNum type="arabicPeriod"/>
              <a:defRPr/>
            </a:pPr>
            <a:r>
              <a:rPr lang="ru-RU" dirty="0" smtClean="0">
                <a:solidFill>
                  <a:srgbClr val="00B050"/>
                </a:solidFill>
                <a:latin typeface="Bookman Old Style" pitchFamily="18" charset="0"/>
              </a:rPr>
              <a:t>Рассказ по заданной </a:t>
            </a:r>
            <a:r>
              <a:rPr lang="ru-RU" dirty="0">
                <a:solidFill>
                  <a:srgbClr val="00B050"/>
                </a:solidFill>
                <a:latin typeface="Bookman Old Style" pitchFamily="18" charset="0"/>
              </a:rPr>
              <a:t>теме. </a:t>
            </a:r>
          </a:p>
          <a:p>
            <a:pPr marL="342900" indent="-342900">
              <a:buAutoNum type="arabicPeriod"/>
              <a:defRPr/>
            </a:pPr>
            <a:r>
              <a:rPr lang="ru-RU" dirty="0" smtClean="0">
                <a:solidFill>
                  <a:srgbClr val="00B050"/>
                </a:solidFill>
                <a:latin typeface="Bookman Old Style" pitchFamily="18" charset="0"/>
              </a:rPr>
              <a:t>Определять движение </a:t>
            </a:r>
            <a:r>
              <a:rPr lang="ru-RU" dirty="0">
                <a:solidFill>
                  <a:srgbClr val="00B050"/>
                </a:solidFill>
                <a:latin typeface="Bookman Old Style" pitchFamily="18" charset="0"/>
              </a:rPr>
              <a:t>мелодии в песне и </a:t>
            </a:r>
            <a:r>
              <a:rPr lang="ru-RU" dirty="0" err="1">
                <a:solidFill>
                  <a:srgbClr val="00B050"/>
                </a:solidFill>
                <a:latin typeface="Bookman Old Style" pitchFamily="18" charset="0"/>
              </a:rPr>
              <a:t>пропевать</a:t>
            </a:r>
            <a:r>
              <a:rPr lang="ru-RU" dirty="0">
                <a:solidFill>
                  <a:srgbClr val="00B050"/>
                </a:solidFill>
                <a:latin typeface="Bookman Old Style" pitchFamily="18" charset="0"/>
              </a:rPr>
              <a:t> ее индивидуально, по подгруппам </a:t>
            </a:r>
            <a:r>
              <a:rPr lang="ru-RU" dirty="0" smtClean="0">
                <a:solidFill>
                  <a:srgbClr val="00B050"/>
                </a:solidFill>
                <a:latin typeface="Bookman Old Style" pitchFamily="18" charset="0"/>
              </a:rPr>
              <a:t>или </a:t>
            </a:r>
            <a:r>
              <a:rPr lang="ru-RU" dirty="0" err="1" smtClean="0">
                <a:solidFill>
                  <a:srgbClr val="00B050"/>
                </a:solidFill>
                <a:latin typeface="Bookman Old Style" pitchFamily="18" charset="0"/>
              </a:rPr>
              <a:t>коллективно,прохлопывать</a:t>
            </a:r>
            <a:r>
              <a:rPr lang="ru-RU" dirty="0" smtClean="0">
                <a:solidFill>
                  <a:srgbClr val="00B050"/>
                </a:solidFill>
                <a:latin typeface="Bookman Old Style" pitchFamily="18" charset="0"/>
              </a:rPr>
              <a:t> </a:t>
            </a:r>
            <a:r>
              <a:rPr lang="ru-RU" dirty="0">
                <a:solidFill>
                  <a:srgbClr val="00B050"/>
                </a:solidFill>
                <a:latin typeface="Bookman Old Style" pitchFamily="18" charset="0"/>
              </a:rPr>
              <a:t>ритм мелодии, произнося и </a:t>
            </a:r>
            <a:r>
              <a:rPr lang="ru-RU" dirty="0" err="1" smtClean="0">
                <a:solidFill>
                  <a:srgbClr val="00B050"/>
                </a:solidFill>
                <a:latin typeface="Bookman Old Style" pitchFamily="18" charset="0"/>
              </a:rPr>
              <a:t>пропевая</a:t>
            </a:r>
            <a:r>
              <a:rPr lang="ru-RU" dirty="0" smtClean="0">
                <a:solidFill>
                  <a:srgbClr val="00B050"/>
                </a:solidFill>
                <a:latin typeface="Bookman Old Style" pitchFamily="18" charset="0"/>
              </a:rPr>
              <a:t> текст</a:t>
            </a:r>
            <a:r>
              <a:rPr lang="ru-RU" dirty="0">
                <a:solidFill>
                  <a:srgbClr val="00B050"/>
                </a:solidFill>
                <a:latin typeface="Bookman Old Style" pitchFamily="18" charset="0"/>
              </a:rPr>
              <a:t>.</a:t>
            </a:r>
          </a:p>
          <a:p>
            <a:pPr>
              <a:defRPr/>
            </a:pPr>
            <a:r>
              <a:rPr lang="ru-RU" dirty="0">
                <a:solidFill>
                  <a:srgbClr val="00B050"/>
                </a:solidFill>
                <a:latin typeface="Bookman Old Style" pitchFamily="18" charset="0"/>
              </a:rPr>
              <a:t>5. </a:t>
            </a:r>
            <a:r>
              <a:rPr lang="ru-RU" dirty="0" smtClean="0">
                <a:solidFill>
                  <a:srgbClr val="00B050"/>
                </a:solidFill>
                <a:latin typeface="Bookman Old Style" pitchFamily="18" charset="0"/>
              </a:rPr>
              <a:t>Нарисовать </a:t>
            </a:r>
            <a:r>
              <a:rPr lang="ru-RU" dirty="0" err="1">
                <a:solidFill>
                  <a:srgbClr val="00B050"/>
                </a:solidFill>
                <a:latin typeface="Bookman Old Style" pitchFamily="18" charset="0"/>
              </a:rPr>
              <a:t>мнемотаблицу</a:t>
            </a:r>
            <a:r>
              <a:rPr lang="ru-RU" dirty="0">
                <a:solidFill>
                  <a:srgbClr val="00B050"/>
                </a:solidFill>
                <a:latin typeface="Bookman Old Style" pitchFamily="18" charset="0"/>
              </a:rPr>
              <a:t> песни</a:t>
            </a:r>
            <a:r>
              <a:rPr lang="ru-RU" dirty="0" smtClean="0">
                <a:solidFill>
                  <a:srgbClr val="00B050"/>
                </a:solidFill>
                <a:latin typeface="Bookman Old Style" pitchFamily="18" charset="0"/>
              </a:rPr>
              <a:t>.</a:t>
            </a:r>
            <a:endParaRPr lang="ru-RU" dirty="0">
              <a:solidFill>
                <a:srgbClr val="00B050"/>
              </a:solidFill>
              <a:latin typeface="Bookman Old Style" pitchFamily="18" charset="0"/>
            </a:endParaRPr>
          </a:p>
          <a:p>
            <a:pPr>
              <a:defRPr/>
            </a:pPr>
            <a:r>
              <a:rPr lang="ru-RU" sz="2400" b="1" dirty="0">
                <a:solidFill>
                  <a:prstClr val="black"/>
                </a:solidFill>
                <a:latin typeface="Calibri"/>
              </a:rPr>
              <a:t/>
            </a:r>
            <a:br>
              <a:rPr lang="ru-RU" sz="2400" b="1" dirty="0">
                <a:solidFill>
                  <a:prstClr val="black"/>
                </a:solidFill>
                <a:latin typeface="Calibri"/>
              </a:rPr>
            </a:br>
            <a:r>
              <a:rPr lang="ru-RU" sz="1400" b="1" i="1" dirty="0">
                <a:solidFill>
                  <a:srgbClr val="FF0000"/>
                </a:solidFill>
                <a:latin typeface="Calibri"/>
              </a:rPr>
              <a:t>Разучивание песни «Кукла» (сл. О. </a:t>
            </a:r>
            <a:r>
              <a:rPr lang="ru-RU" sz="1400" b="1" i="1" dirty="0" err="1">
                <a:solidFill>
                  <a:srgbClr val="FF0000"/>
                </a:solidFill>
                <a:latin typeface="Calibri"/>
              </a:rPr>
              <a:t>Высотской</a:t>
            </a:r>
            <a:r>
              <a:rPr lang="ru-RU" sz="1400" b="1" i="1" dirty="0">
                <a:solidFill>
                  <a:srgbClr val="FF0000"/>
                </a:solidFill>
                <a:latin typeface="Calibri"/>
              </a:rPr>
              <a:t>, муз. М. </a:t>
            </a:r>
            <a:r>
              <a:rPr lang="ru-RU" sz="1400" b="1" i="1" dirty="0" err="1">
                <a:solidFill>
                  <a:srgbClr val="FF0000"/>
                </a:solidFill>
                <a:latin typeface="Calibri"/>
              </a:rPr>
              <a:t>Старокадомского</a:t>
            </a:r>
            <a:r>
              <a:rPr lang="ru-RU" sz="1400" b="1" i="1" dirty="0" smtClean="0">
                <a:solidFill>
                  <a:srgbClr val="FF0000"/>
                </a:solidFill>
                <a:latin typeface="Calibri"/>
              </a:rPr>
              <a:t>).</a:t>
            </a:r>
            <a:endParaRPr lang="ru-RU" dirty="0">
              <a:solidFill>
                <a:srgbClr val="00B050"/>
              </a:solidFill>
              <a:latin typeface="Bookman Old Style" pitchFamily="18" charset="0"/>
            </a:endParaRPr>
          </a:p>
          <a:p>
            <a:pPr>
              <a:defRPr/>
            </a:pPr>
            <a:endParaRPr lang="ru-RU" dirty="0">
              <a:solidFill>
                <a:srgbClr val="00B050"/>
              </a:solidFill>
              <a:latin typeface="Bookman Old Style" pitchFamily="18" charset="0"/>
            </a:endParaRPr>
          </a:p>
          <a:p>
            <a:pPr marL="285750" indent="-285750">
              <a:buFont typeface="Wingdings" pitchFamily="2" charset="2"/>
              <a:buChar char="ü"/>
              <a:defRPr/>
            </a:pPr>
            <a:endParaRPr lang="ru-RU" dirty="0">
              <a:solidFill>
                <a:srgbClr val="00B050"/>
              </a:solidFill>
              <a:latin typeface="Bookman Old Style" pitchFamily="18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5576" y="3526939"/>
            <a:ext cx="7056784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96049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27088" y="404813"/>
            <a:ext cx="7921625" cy="255428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2000" b="1" i="1" dirty="0">
                <a:solidFill>
                  <a:srgbClr val="00B050"/>
                </a:solidFill>
                <a:latin typeface="Bookman Old Style" pitchFamily="18" charset="0"/>
              </a:rPr>
              <a:t>Овладение приемами работы с мнемотаблицами значительно сокращает время обучения и одновременно решает задачи, направленные на: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ru-RU" sz="2000" b="1" i="1" dirty="0">
                <a:solidFill>
                  <a:srgbClr val="00B050"/>
                </a:solidFill>
                <a:latin typeface="Bookman Old Style" pitchFamily="18" charset="0"/>
              </a:rPr>
              <a:t>развитие основных психических процессов – памяти, внимания, образного мышления;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ru-RU" sz="2000" b="1" i="1" dirty="0">
                <a:solidFill>
                  <a:srgbClr val="00B050"/>
                </a:solidFill>
                <a:latin typeface="Bookman Old Style" pitchFamily="18" charset="0"/>
              </a:rPr>
              <a:t>Развитие связной речи;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ru-RU" sz="2000" b="1" i="1" dirty="0">
                <a:solidFill>
                  <a:srgbClr val="00B050"/>
                </a:solidFill>
                <a:latin typeface="Bookman Old Style" pitchFamily="18" charset="0"/>
              </a:rPr>
              <a:t>развитие мелкой моторики рук при частичном или полном графическом воспроизведении</a:t>
            </a:r>
            <a:r>
              <a:rPr lang="ru-RU" b="1" i="1" dirty="0">
                <a:solidFill>
                  <a:srgbClr val="00B050"/>
                </a:solidFill>
                <a:latin typeface="Bookman Old Style" pitchFamily="18" charset="0"/>
              </a:rPr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27088" y="3068638"/>
            <a:ext cx="7921625" cy="12001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solidFill>
                  <a:srgbClr val="00B050"/>
                </a:solidFill>
                <a:latin typeface="Bookman Old Style" pitchFamily="18" charset="0"/>
                <a:ea typeface="+mj-ea"/>
                <a:cs typeface="+mj-cs"/>
              </a:rPr>
              <a:t>Для изготовления таблиц не требуются художественные способности, любой педагог в состоянии нарисовать подобные символические изображения предметов и объектов к выбранному рассказу.</a:t>
            </a:r>
            <a:endParaRPr lang="ru-RU" dirty="0">
              <a:solidFill>
                <a:srgbClr val="00B050"/>
              </a:solidFill>
              <a:latin typeface="Bookman Old Style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27088" y="4437063"/>
            <a:ext cx="7921625" cy="175418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endParaRPr lang="ru-RU" b="1" u="sng" dirty="0">
              <a:solidFill>
                <a:srgbClr val="00B050"/>
              </a:solidFill>
              <a:latin typeface="Book Antiqua" pitchFamily="18" charset="0"/>
            </a:endParaRPr>
          </a:p>
          <a:p>
            <a:pPr>
              <a:defRPr/>
            </a:pPr>
            <a:endParaRPr lang="ru-RU" b="1" u="sng" dirty="0">
              <a:solidFill>
                <a:srgbClr val="00B050"/>
              </a:solidFill>
              <a:latin typeface="Book Antiqua" pitchFamily="18" charset="0"/>
            </a:endParaRP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ru-RU" b="1" u="sng" dirty="0">
                <a:solidFill>
                  <a:srgbClr val="00B050"/>
                </a:solidFill>
                <a:latin typeface="Book Antiqua" pitchFamily="18" charset="0"/>
              </a:rPr>
              <a:t>Примечание.</a:t>
            </a:r>
            <a:r>
              <a:rPr lang="ru-RU" b="1" dirty="0">
                <a:solidFill>
                  <a:srgbClr val="00B050"/>
                </a:solidFill>
                <a:latin typeface="Book Antiqua" pitchFamily="18" charset="0"/>
              </a:rPr>
              <a:t> Для детей младшего и среднего возраста </a:t>
            </a:r>
            <a:r>
              <a:rPr lang="ru-RU" b="1" dirty="0" err="1">
                <a:solidFill>
                  <a:srgbClr val="00B050"/>
                </a:solidFill>
                <a:latin typeface="Book Antiqua" pitchFamily="18" charset="0"/>
              </a:rPr>
              <a:t>мнемотаблицы</a:t>
            </a:r>
            <a:r>
              <a:rPr lang="ru-RU" b="1" dirty="0">
                <a:solidFill>
                  <a:srgbClr val="00B050"/>
                </a:solidFill>
                <a:latin typeface="Book Antiqua" pitchFamily="18" charset="0"/>
              </a:rPr>
              <a:t> необходимо давать цветные, так как у детей в памяти остаются отдельные образы: лиса – рыжая плутовка, цыплята – желтого цвета.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2950" cy="1143000"/>
          </a:xfrm>
          <a:solidFill>
            <a:schemeClr val="tx2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txBody>
          <a:bodyPr/>
          <a:lstStyle/>
          <a:p>
            <a:pPr>
              <a:defRPr/>
            </a:pPr>
            <a:r>
              <a:rPr lang="ru-RU" sz="4000" b="1" i="1" dirty="0" smtClean="0">
                <a:solidFill>
                  <a:srgbClr val="00B050"/>
                </a:solidFill>
                <a:latin typeface="Bookman Old Style" pitchFamily="18" charset="0"/>
              </a:rPr>
              <a:t>Вывод</a:t>
            </a:r>
          </a:p>
        </p:txBody>
      </p:sp>
      <p:sp>
        <p:nvSpPr>
          <p:cNvPr id="19459" name="Объект 2"/>
          <p:cNvSpPr>
            <a:spLocks noGrp="1"/>
          </p:cNvSpPr>
          <p:nvPr>
            <p:ph idx="1"/>
          </p:nvPr>
        </p:nvSpPr>
        <p:spPr>
          <a:xfrm>
            <a:off x="468313" y="1628775"/>
            <a:ext cx="8351837" cy="4824413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ru-RU" sz="2000" i="1" u="sng" dirty="0" smtClean="0">
                <a:solidFill>
                  <a:srgbClr val="00B050"/>
                </a:solidFill>
                <a:latin typeface="Bookman Old Style" pitchFamily="18" charset="0"/>
              </a:rPr>
              <a:t>В результате использования таблиц-схем и мнемотаблиц: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ru-RU" sz="2000" i="1" dirty="0" smtClean="0">
                <a:solidFill>
                  <a:srgbClr val="00B050"/>
                </a:solidFill>
                <a:latin typeface="Bookman Old Style" pitchFamily="18" charset="0"/>
              </a:rPr>
              <a:t>Расширяется не только словарный запас, но и знания об окружающем мире.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ru-RU" sz="2000" i="1" dirty="0" smtClean="0">
                <a:solidFill>
                  <a:srgbClr val="00B050"/>
                </a:solidFill>
                <a:latin typeface="Bookman Old Style" pitchFamily="18" charset="0"/>
              </a:rPr>
              <a:t>Появляется желание пересказывать — ребенок понимает, что это совсем не трудно.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ru-RU" sz="2000" i="1" dirty="0" smtClean="0">
                <a:solidFill>
                  <a:srgbClr val="00B050"/>
                </a:solidFill>
                <a:latin typeface="Bookman Old Style" pitchFamily="18" charset="0"/>
              </a:rPr>
              <a:t>Заучивание стихов превращается в игру, которая очень нравится детям.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ru-RU" sz="2000" i="1" dirty="0" smtClean="0">
                <a:solidFill>
                  <a:srgbClr val="00B050"/>
                </a:solidFill>
                <a:latin typeface="Bookman Old Style" pitchFamily="18" charset="0"/>
              </a:rPr>
              <a:t>Это является одним из эффективных способов развития речи дошкольников.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sz="2000" i="1" u="sng" dirty="0" smtClean="0">
                <a:solidFill>
                  <a:srgbClr val="00B050"/>
                </a:solidFill>
                <a:latin typeface="Bookman Old Style" pitchFamily="18" charset="0"/>
              </a:rPr>
              <a:t>Необходимо помнить</a:t>
            </a:r>
            <a:r>
              <a:rPr lang="ru-RU" sz="2000" i="1" dirty="0" smtClean="0">
                <a:solidFill>
                  <a:srgbClr val="00B050"/>
                </a:solidFill>
                <a:latin typeface="Bookman Old Style" pitchFamily="18" charset="0"/>
              </a:rPr>
              <a:t>, что уровень речевого развития определяется словарным запасом ребёнка. И всего несколько шагов, сделанных в этом направлении, помогут вам в развитии речи дошкольника.</a:t>
            </a:r>
          </a:p>
          <a:p>
            <a:pPr>
              <a:buFont typeface="Arial" charset="0"/>
              <a:buChar char="•"/>
              <a:defRPr/>
            </a:pPr>
            <a:endParaRPr lang="ru-RU" sz="2000" dirty="0" smtClean="0">
              <a:solidFill>
                <a:srgbClr val="00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45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5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nimBg="1"/>
    </p:bldLst>
  </p:timing>
</p:sld>
</file>

<file path=ppt/theme/theme1.xml><?xml version="1.0" encoding="utf-8"?>
<a:theme xmlns:a="http://schemas.openxmlformats.org/drawingml/2006/main" name="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767</TotalTime>
  <Words>380</Words>
  <Application>Microsoft Office PowerPoint</Application>
  <PresentationFormat>Экран (4:3)</PresentationFormat>
  <Paragraphs>49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Разучивание песен с приемами мнемотехники для формирования смысловой памяти и речевого воспроизведения.</vt:lpstr>
      <vt:lpstr>     Мнемотехника-технология развития памяти, совокупность правил и приемов, облегчающих запоминание, история которой насчитывает более 2500 лет.</vt:lpstr>
      <vt:lpstr>Структура мнемотехники</vt:lpstr>
      <vt:lpstr>Стихотворения</vt:lpstr>
      <vt:lpstr>Презентация PowerPoint</vt:lpstr>
      <vt:lpstr>Мнемотаблица</vt:lpstr>
      <vt:lpstr>Презентация PowerPoint</vt:lpstr>
      <vt:lpstr>Презентация PowerPoint</vt:lpstr>
      <vt:lpstr>Вывод</vt:lpstr>
      <vt:lpstr>Спасибо за внимание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natasha23</dc:creator>
  <cp:lastModifiedBy>MAFIA</cp:lastModifiedBy>
  <cp:revision>67</cp:revision>
  <dcterms:created xsi:type="dcterms:W3CDTF">2011-08-02T23:19:04Z</dcterms:created>
  <dcterms:modified xsi:type="dcterms:W3CDTF">2020-12-22T07:42:20Z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923485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  <property fmtid="{D5CDD505-2E9C-101B-9397-08002B2CF9AE}" name="NXTAG2" pid="5">
    <vt:lpwstr>00080032a50000000000010250300207f7000400038000</vt:lpwstr>
  </property>
</Properties>
</file>