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96" r:id="rId3"/>
    <p:sldId id="264" r:id="rId4"/>
    <p:sldId id="281" r:id="rId5"/>
    <p:sldId id="283" r:id="rId6"/>
    <p:sldId id="279" r:id="rId7"/>
    <p:sldId id="282" r:id="rId8"/>
    <p:sldId id="287" r:id="rId9"/>
    <p:sldId id="301" r:id="rId10"/>
    <p:sldId id="268" r:id="rId11"/>
    <p:sldId id="288" r:id="rId12"/>
    <p:sldId id="285" r:id="rId13"/>
    <p:sldId id="295" r:id="rId14"/>
    <p:sldId id="263" r:id="rId15"/>
    <p:sldId id="297" r:id="rId16"/>
    <p:sldId id="302" r:id="rId17"/>
    <p:sldId id="293" r:id="rId18"/>
    <p:sldId id="291" r:id="rId19"/>
    <p:sldId id="267" r:id="rId20"/>
    <p:sldId id="29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E:\&#1074;&#1086;&#1083;&#1085;&#1099;%20&#1089;%20&#1084;&#1091;&#1079;&#1099;&#1082;&#1086;&#1081;%20.mp3" TargetMode="External"/><Relationship Id="rId1" Type="http://schemas.openxmlformats.org/officeDocument/2006/relationships/audio" Target="file:///E:\&#1064;&#1091;&#1084;%20&#1074;&#1086;&#1083;&#1085;.mp3" TargetMode="Externa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1%20&#1056;&#1077;&#1083;&#1072;&#1082;&#1089;&#1072;&#1094;&#1080;&#1103;%20&#1042;&#1086;&#1083;&#1097;&#1077;&#1073;&#1085;&#1099;&#1081;%20&#1089;&#1086;&#1085;%20.mp3" TargetMode="Externa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55;&#1083;&#1077;&#1089;&#1082;%20&#1074;&#1086;&#1083;&#1085;.mp3" TargetMode="Externa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6.png"/><Relationship Id="rId2" Type="http://schemas.openxmlformats.org/officeDocument/2006/relationships/audio" Target="file:///E:\&#1042;&#1072;&#1083;&#1100;&#1089;%20&#1094;&#1074;&#1077;&#1090;&#1086;&#1074;%20&#1063;&#1072;&#1081;&#1082;&#1086;&#1074;&#1089;&#1082;&#1080;&#1081;%20&#1065;&#1077;&#1083;&#1082;&#1083;&#1091;&#1085;&#1095;&#1080;&#1082;%20&#1076;&#1083;&#1103;%20&#1074;&#1089;&#1090;&#1088;&#1077;&#1095;&#1080;%20&#1076;&#1077;&#1090;&#1077;&#1081;%20.mp3" TargetMode="External"/><Relationship Id="rId1" Type="http://schemas.openxmlformats.org/officeDocument/2006/relationships/audio" Target="file:///C:\Users\&#1069;&#1076;&#1084;&#1086;&#1085;%20&#1044;&#1072;&#1085;&#1090;&#1077;&#1089;\Desktop\&#1087;&#1072;&#1087;&#1082;&#1072;%20&#1060;&#1083;&#1077;&#1096;&#1082;&#1072;%208%20&#1084;&#1072;&#1088;&#1090;&#1072;%202019\1%20&#1042;&#1072;&#1083;&#1100;&#1089;%20&#1094;&#1074;&#1077;&#1090;&#1086;&#1074;%20&#1064;&#1077;&#1083;&#1082;&#1091;&#1085;&#1095;&#1080;&#1082;%20.mp3" TargetMode="Externa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55;&#1086;&#1083;&#1105;&#1090;%20&#1085;&#1072;%20&#1082;&#1086;&#1074;&#1088;&#1077;%20&#1089;&#1072;&#1084;&#1086;&#1083;&#1105;&#1090;&#1077;.mp3" TargetMode="Externa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42;&#1072;&#1083;&#1100;&#1089;%20&#1073;&#1072;&#1083;&#1077;&#1090;%20&#1057;&#1087;&#1103;&#1097;&#1072;&#1103;%20&#1082;&#1088;&#1072;&#1089;&#1072;&#1074;&#1080;&#1094;&#1072;.mp3" TargetMode="External"/><Relationship Id="rId4" Type="http://schemas.openxmlformats.org/officeDocument/2006/relationships/image" Target="../media/image26.jpeg"/></Relationships>
</file>

<file path=ppt/slides/_rels/slide19.xml.rels><?xml version="1.0" encoding="UTF-8" standalone="yes" ?><Relationships xmlns="http://schemas.openxmlformats.org/package/2006/relationships"><Relationship Id="rId2" Target="../media/image2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19256" cy="6408712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Муниципальное дошкольное образовательное учреждение</a:t>
            </a:r>
            <a:br>
              <a:rPr lang="ru-RU" sz="1800" b="1" dirty="0" smtClean="0"/>
            </a:br>
            <a:r>
              <a:rPr lang="ru-RU" sz="1800" b="1" dirty="0" smtClean="0"/>
              <a:t>«Детский сад № 55»</a:t>
            </a: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Мастер-класс</a:t>
            </a:r>
            <a:r>
              <a:rPr lang="ru-RU" sz="2200" b="1" dirty="0" smtClean="0">
                <a:solidFill>
                  <a:schemeClr val="tx2"/>
                </a:solidFill>
                <a:latin typeface="Arial Black" pitchFamily="34" charset="0"/>
                <a:cs typeface="Aharoni" pitchFamily="2" charset="-79"/>
              </a:rPr>
              <a:t/>
            </a:r>
            <a:br>
              <a:rPr lang="ru-RU" sz="2200" b="1" dirty="0" smtClean="0">
                <a:solidFill>
                  <a:schemeClr val="tx2"/>
                </a:solidFill>
                <a:latin typeface="Arial Black" pitchFamily="34" charset="0"/>
                <a:cs typeface="Aharoni" pitchFamily="2" charset="-79"/>
              </a:rPr>
            </a:br>
            <a:r>
              <a:rPr lang="ru-RU" sz="1200" b="1" dirty="0" smtClean="0">
                <a:solidFill>
                  <a:schemeClr val="tx2"/>
                </a:solidFill>
                <a:latin typeface="Arial Black" pitchFamily="34" charset="0"/>
                <a:cs typeface="Aharoni" pitchFamily="2" charset="-79"/>
              </a:rPr>
              <a:t/>
            </a:r>
            <a:br>
              <a:rPr lang="ru-RU" sz="1200" b="1" dirty="0" smtClean="0">
                <a:solidFill>
                  <a:schemeClr val="tx2"/>
                </a:solidFill>
                <a:latin typeface="Arial Black" pitchFamily="34" charset="0"/>
                <a:cs typeface="Aharoni" pitchFamily="2" charset="-79"/>
              </a:rPr>
            </a:br>
            <a:r>
              <a:rPr lang="ru-RU" sz="2400" b="1" dirty="0" smtClean="0">
                <a:solidFill>
                  <a:srgbClr val="00B050"/>
                </a:solidFill>
                <a:latin typeface="Arial Black" pitchFamily="34" charset="0"/>
                <a:cs typeface="Aharoni" pitchFamily="2" charset="-79"/>
              </a:rPr>
              <a:t>«Музыкотерапия как средство сохранения и укрепления психического и  физического здоровья ребёнка».</a:t>
            </a:r>
            <a:r>
              <a:rPr lang="ru-RU" sz="3100" b="1" dirty="0" smtClean="0">
                <a:solidFill>
                  <a:srgbClr val="C00000"/>
                </a:solidFill>
                <a:latin typeface="Arial Black" pitchFamily="34" charset="0"/>
                <a:cs typeface="Aharoni" pitchFamily="2" charset="-79"/>
              </a:rPr>
              <a:t/>
            </a:r>
            <a:br>
              <a:rPr lang="ru-RU" sz="3100" b="1" dirty="0" smtClean="0">
                <a:solidFill>
                  <a:srgbClr val="C00000"/>
                </a:solidFill>
                <a:latin typeface="Arial Black" pitchFamily="34" charset="0"/>
                <a:cs typeface="Aharoni" pitchFamily="2" charset="-79"/>
              </a:rPr>
            </a:br>
            <a:r>
              <a:rPr lang="ru-RU" sz="3100" b="1" dirty="0" smtClean="0">
                <a:solidFill>
                  <a:srgbClr val="C00000"/>
                </a:solidFill>
                <a:latin typeface="Arial Black" pitchFamily="34" charset="0"/>
                <a:cs typeface="Aharoni" pitchFamily="2" charset="-79"/>
              </a:rPr>
              <a:t/>
            </a:r>
            <a:br>
              <a:rPr lang="ru-RU" sz="3100" b="1" dirty="0" smtClean="0">
                <a:solidFill>
                  <a:srgbClr val="C00000"/>
                </a:solidFill>
                <a:latin typeface="Arial Black" pitchFamily="34" charset="0"/>
                <a:cs typeface="Aharoni" pitchFamily="2" charset="-79"/>
              </a:rPr>
            </a:br>
            <a:r>
              <a:rPr lang="ru-RU" sz="3100" b="1" dirty="0" smtClean="0">
                <a:solidFill>
                  <a:srgbClr val="C00000"/>
                </a:solidFill>
                <a:latin typeface="Arial Black" pitchFamily="34" charset="0"/>
                <a:cs typeface="Aharoni" pitchFamily="2" charset="-79"/>
              </a:rPr>
              <a:t>				</a:t>
            </a:r>
            <a:r>
              <a:rPr lang="ru-RU" sz="2000" b="1" i="1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Подготовила: 								музыкальный 						руководитель</a:t>
            </a:r>
            <a:br>
              <a:rPr lang="ru-RU" sz="2000" b="1" i="1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</a:br>
            <a:r>
              <a:rPr lang="ru-RU" sz="2000" b="1" i="1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						Щукина Т.А.</a:t>
            </a:r>
            <a:r>
              <a:rPr lang="ru-RU" sz="2200" b="1" i="1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/>
            </a:r>
            <a:br>
              <a:rPr lang="ru-RU" sz="2200" b="1" i="1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</a:br>
            <a:r>
              <a:rPr lang="ru-RU" sz="2200" b="1" i="1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                                     2019 г.</a:t>
            </a:r>
            <a:endParaRPr lang="ru-RU" sz="2200" b="1" i="1" dirty="0">
              <a:solidFill>
                <a:srgbClr val="0070C0"/>
              </a:solidFill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5" name="Picture 2" descr="C:\Users\Эдмон Дантес\Desktop\Конс для воспит муз воспитание детей с отклонениями в речевом развитии\картинки для слайдов консультации\874a6882d20a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3985240"/>
            <a:ext cx="3096344" cy="24382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424847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Музыкотерапия для вечернего времени.</a:t>
            </a:r>
            <a:br>
              <a:rPr lang="ru-RU" sz="3200" b="1" dirty="0" smtClean="0">
                <a:solidFill>
                  <a:srgbClr val="00B050"/>
                </a:solidFill>
              </a:rPr>
            </a:br>
            <a:r>
              <a:rPr lang="ru-RU" sz="2400" b="1" u="sng" dirty="0" smtClean="0">
                <a:solidFill>
                  <a:srgbClr val="0070C0"/>
                </a:solidFill>
              </a:rPr>
              <a:t/>
            </a:r>
            <a:br>
              <a:rPr lang="ru-RU" sz="2400" b="1" u="sng" dirty="0" smtClean="0">
                <a:solidFill>
                  <a:srgbClr val="0070C0"/>
                </a:solidFill>
              </a:rPr>
            </a:br>
            <a:r>
              <a:rPr lang="ru-RU" sz="2400" b="1" u="sng" dirty="0" smtClean="0">
                <a:solidFill>
                  <a:srgbClr val="0070C0"/>
                </a:solidFill>
              </a:rPr>
              <a:t/>
            </a:r>
            <a:br>
              <a:rPr lang="ru-RU" sz="2400" b="1" u="sng" dirty="0" smtClean="0">
                <a:solidFill>
                  <a:srgbClr val="0070C0"/>
                </a:solidFill>
              </a:rPr>
            </a:br>
            <a:r>
              <a:rPr lang="ru-RU" sz="2400" b="1" u="sng" dirty="0" smtClean="0">
                <a:solidFill>
                  <a:srgbClr val="0070C0"/>
                </a:solidFill>
              </a:rPr>
              <a:t/>
            </a:r>
            <a:br>
              <a:rPr lang="ru-RU" sz="2400" b="1" u="sng" dirty="0" smtClean="0">
                <a:solidFill>
                  <a:srgbClr val="0070C0"/>
                </a:solidFill>
              </a:rPr>
            </a:br>
            <a:r>
              <a:rPr lang="ru-RU" sz="2400" b="1" u="sng" dirty="0" smtClean="0">
                <a:solidFill>
                  <a:srgbClr val="0070C0"/>
                </a:solidFill>
              </a:rPr>
              <a:t/>
            </a:r>
            <a:br>
              <a:rPr lang="ru-RU" sz="2400" b="1" u="sng" dirty="0" smtClean="0">
                <a:solidFill>
                  <a:srgbClr val="0070C0"/>
                </a:solidFill>
              </a:rPr>
            </a:br>
            <a:r>
              <a:rPr lang="ru-RU" sz="2400" b="1" u="sng" dirty="0" smtClean="0">
                <a:solidFill>
                  <a:srgbClr val="0070C0"/>
                </a:solidFill>
              </a:rPr>
              <a:t/>
            </a:r>
            <a:br>
              <a:rPr lang="ru-RU" sz="2400" b="1" u="sng" dirty="0" smtClean="0">
                <a:solidFill>
                  <a:srgbClr val="0070C0"/>
                </a:solidFill>
              </a:rPr>
            </a:br>
            <a:r>
              <a:rPr lang="ru-RU" sz="2400" b="1" u="sng" dirty="0" smtClean="0">
                <a:solidFill>
                  <a:srgbClr val="0070C0"/>
                </a:solidFill>
              </a:rPr>
              <a:t/>
            </a:r>
            <a:br>
              <a:rPr lang="ru-RU" sz="2400" b="1" u="sng" dirty="0" smtClean="0">
                <a:solidFill>
                  <a:srgbClr val="0070C0"/>
                </a:solidFill>
              </a:rPr>
            </a:br>
            <a:r>
              <a:rPr lang="ru-RU" sz="2400" b="1" u="sng" dirty="0" smtClean="0">
                <a:solidFill>
                  <a:srgbClr val="0070C0"/>
                </a:solidFill>
              </a:rPr>
              <a:t/>
            </a:r>
            <a:br>
              <a:rPr lang="ru-RU" sz="2400" b="1" u="sng" dirty="0" smtClean="0">
                <a:solidFill>
                  <a:srgbClr val="0070C0"/>
                </a:solidFill>
              </a:rPr>
            </a:br>
            <a:r>
              <a:rPr lang="ru-RU" sz="2400" dirty="0" smtClean="0"/>
              <a:t> </a:t>
            </a:r>
            <a:r>
              <a:rPr lang="ru-RU" sz="2700" dirty="0" smtClean="0"/>
              <a:t>- </a:t>
            </a:r>
            <a:r>
              <a:rPr lang="ru-RU" sz="2700" b="1" dirty="0" smtClean="0"/>
              <a:t>Мендельсон «Концерт для скрипки с оркестром».</a:t>
            </a:r>
            <a:br>
              <a:rPr lang="ru-RU" sz="2700" b="1" dirty="0" smtClean="0"/>
            </a:br>
            <a:r>
              <a:rPr lang="ru-RU" sz="2700" b="1" dirty="0" smtClean="0"/>
              <a:t>- Бах «Органные произведение».</a:t>
            </a:r>
            <a:br>
              <a:rPr lang="ru-RU" sz="2700" b="1" dirty="0" smtClean="0"/>
            </a:br>
            <a:r>
              <a:rPr lang="ru-RU" sz="2700" b="1" dirty="0" smtClean="0"/>
              <a:t>-  </a:t>
            </a:r>
            <a:r>
              <a:rPr lang="ru-RU" sz="2700" b="1" dirty="0" err="1" smtClean="0"/>
              <a:t>Вивальди</a:t>
            </a:r>
            <a:r>
              <a:rPr lang="ru-RU" sz="2700" b="1" dirty="0" smtClean="0"/>
              <a:t> «Времена года».</a:t>
            </a:r>
            <a:br>
              <a:rPr lang="ru-RU" sz="2700" b="1" dirty="0" smtClean="0"/>
            </a:br>
            <a:r>
              <a:rPr lang="ru-RU" sz="2700" b="1" dirty="0" smtClean="0"/>
              <a:t>-  «Голоса природы».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i="1" u="sng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8194" name="Picture 2" descr="C:\Users\Эдмон Дантес\Desktop\Конс для воспит муз воспитание детей с отклонениями в речевом развитии\картинки для слайдов консультации\depositphotos_86073970-stock-illustration-children-boys-and-girls-singin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631" r="4641" b="9730"/>
          <a:stretch>
            <a:fillRect/>
          </a:stretch>
        </p:blipFill>
        <p:spPr bwMode="auto">
          <a:xfrm flipV="1">
            <a:off x="323528" y="5589240"/>
            <a:ext cx="3131840" cy="14401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39552" y="1124744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Музыка для вечернего времени способствует снятию накопившейся усталости, стрессовых ситуаций за день. Она успокаивает, расслабляет, нормализует кровяное давление и работу нервной системы детского организма.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Варианты музыки для вечернего времени: </a:t>
            </a:r>
          </a:p>
          <a:p>
            <a:endParaRPr lang="ru-RU" sz="2400" b="1" dirty="0" smtClean="0">
              <a:solidFill>
                <a:srgbClr val="0070C0"/>
              </a:solidFill>
            </a:endParaRPr>
          </a:p>
          <a:p>
            <a:endParaRPr lang="ru-RU" sz="2400" b="1" dirty="0" smtClean="0">
              <a:solidFill>
                <a:srgbClr val="0070C0"/>
              </a:solidFill>
            </a:endParaRPr>
          </a:p>
          <a:p>
            <a:endParaRPr lang="ru-RU" sz="2400" b="1" dirty="0" smtClean="0">
              <a:solidFill>
                <a:srgbClr val="0070C0"/>
              </a:solidFill>
            </a:endParaRPr>
          </a:p>
          <a:p>
            <a:endParaRPr lang="ru-RU" sz="2400" b="1" dirty="0" smtClean="0">
              <a:solidFill>
                <a:srgbClr val="0070C0"/>
              </a:solidFill>
            </a:endParaRPr>
          </a:p>
          <a:p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9" name="Picture 2" descr="C:\Users\Эдмон Дантес\Desktop\Конс для воспит муз воспитание детей с отклонениями в речевом развитии\картинки для слайдов консультации\muzyka-fon-dlya-detey-3277-larg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5157192"/>
            <a:ext cx="2599025" cy="1269810"/>
          </a:xfrm>
          <a:prstGeom prst="rect">
            <a:avLst/>
          </a:prstGeom>
          <a:noFill/>
        </p:spPr>
      </p:pic>
      <p:pic>
        <p:nvPicPr>
          <p:cNvPr id="10" name="Picture 2" descr="C:\Users\Эдмон Дантес\Desktop\Конс для воспит муз воспитание детей с отклонениями в речевом развитии\картинки для слайдов консультации\muzyka-fon-dlya-detey-3277-large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4581128"/>
            <a:ext cx="2441640" cy="1413826"/>
          </a:xfrm>
          <a:prstGeom prst="rect">
            <a:avLst/>
          </a:prstGeom>
          <a:noFill/>
        </p:spPr>
      </p:pic>
      <p:pic>
        <p:nvPicPr>
          <p:cNvPr id="11" name="Picture 2" descr="C:\Users\Эдмон Дантес\Desktop\Конс для воспит муз воспитание детей с отклонениями в речевом развитии\картинки для слайдов консультации\muzyka-fon-dlya-detey-3277-large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5013176"/>
            <a:ext cx="3024336" cy="1269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12968" cy="5256584"/>
          </a:xfrm>
        </p:spPr>
        <p:txBody>
          <a:bodyPr>
            <a:noAutofit/>
          </a:bodyPr>
          <a:lstStyle/>
          <a:p>
            <a:pPr algn="l"/>
            <a:r>
              <a:rPr lang="ru-RU" sz="2400" i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endParaRPr lang="ru-RU" sz="2000" i="1" dirty="0"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b="1" i="1" u="sng" dirty="0" smtClean="0">
                <a:solidFill>
                  <a:srgbClr val="00B050"/>
                </a:solidFill>
              </a:rPr>
              <a:t>Особенности использования музыкотерапии</a:t>
            </a:r>
            <a:r>
              <a:rPr lang="ru-RU" sz="3000" b="1" i="1" dirty="0" smtClean="0"/>
              <a:t>:</a:t>
            </a:r>
            <a:endParaRPr lang="ru-RU" sz="3000" b="1" dirty="0" smtClean="0"/>
          </a:p>
          <a:p>
            <a:r>
              <a:rPr lang="ru-RU" sz="2800" b="1" dirty="0" smtClean="0">
                <a:solidFill>
                  <a:srgbClr val="0070C0"/>
                </a:solidFill>
              </a:rPr>
              <a:t>громкость звучания музыки должна быть строго дозирована (не громко, но и не тихо);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 использовать для прослушивания следует те произведения, которые нравятся всем детям;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 лучше использовать музыкальные пьесы, знакомые детям (они не должны отвлекать внимание новизной);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 продолжительность прослушивания должна составлять не более 10 минут одновременно</a:t>
            </a:r>
          </a:p>
          <a:p>
            <a:endParaRPr lang="ru-RU" dirty="0"/>
          </a:p>
        </p:txBody>
      </p:sp>
      <p:pic>
        <p:nvPicPr>
          <p:cNvPr id="6" name="Picture 2" descr="C:\Users\Эдмон Дантес\Desktop\Конс для воспит муз воспитание детей с отклонениями в речевом развитии\картинки для слайдов консультации\muzyka-fon-dlya-detey-3277-larg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5445224"/>
            <a:ext cx="2304256" cy="1125794"/>
          </a:xfrm>
          <a:prstGeom prst="rect">
            <a:avLst/>
          </a:prstGeom>
          <a:noFill/>
        </p:spPr>
      </p:pic>
      <p:pic>
        <p:nvPicPr>
          <p:cNvPr id="7" name="Picture 2" descr="C:\Users\Эдмон Дантес\Desktop\Конс для воспит муз воспитание детей с отклонениями в речевом развитии\картинки для слайдов консультации\muzyka-fon-dlya-detey-3277-larg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2" y="5301208"/>
            <a:ext cx="2441640" cy="1413826"/>
          </a:xfrm>
          <a:prstGeom prst="rect">
            <a:avLst/>
          </a:prstGeom>
          <a:noFill/>
        </p:spPr>
      </p:pic>
      <p:pic>
        <p:nvPicPr>
          <p:cNvPr id="8" name="Picture 2" descr="C:\Users\Эдмон Дантес\Desktop\Конс для воспит муз воспитание детей с отклонениями в речевом развитии\картинки для слайдов консультации\muzyka-fon-dlya-detey-3277-larg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5301208"/>
            <a:ext cx="2441640" cy="1413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dirty="0" smtClean="0">
                <a:solidFill>
                  <a:srgbClr val="C00000"/>
                </a:solidFill>
                <a:latin typeface="Arial Black" pitchFamily="34" charset="0"/>
              </a:rPr>
              <a:t>Музыкотерапия в коррекционной логопедической работе с детьми с ТНР</a:t>
            </a:r>
            <a:endParaRPr lang="ru-RU" sz="25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184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       </a:t>
            </a:r>
            <a:r>
              <a:rPr lang="ru-RU" sz="2400" b="1" dirty="0" smtClean="0">
                <a:solidFill>
                  <a:schemeClr val="tx2"/>
                </a:solidFill>
              </a:rPr>
              <a:t>Музыкотерапия включает следующие виды деятельности:</a:t>
            </a:r>
          </a:p>
          <a:p>
            <a:r>
              <a:rPr lang="ru-RU" sz="2400" b="1" dirty="0" smtClean="0">
                <a:solidFill>
                  <a:schemeClr val="tx2"/>
                </a:solidFill>
              </a:rPr>
              <a:t>-прослушивание музыкальных произведений</a:t>
            </a:r>
          </a:p>
          <a:p>
            <a:r>
              <a:rPr lang="ru-RU" sz="2400" b="1" dirty="0" smtClean="0">
                <a:solidFill>
                  <a:schemeClr val="tx2"/>
                </a:solidFill>
              </a:rPr>
              <a:t>-прослушивание звуков природы, пения птиц и т.д.</a:t>
            </a:r>
          </a:p>
          <a:p>
            <a:r>
              <a:rPr lang="ru-RU" sz="2400" b="1" dirty="0" smtClean="0">
                <a:solidFill>
                  <a:schemeClr val="tx2"/>
                </a:solidFill>
              </a:rPr>
              <a:t>-выполнение ритмических движений под музыку (включающих общую, мелкую и артикуляционную моторики)</a:t>
            </a:r>
          </a:p>
          <a:p>
            <a:r>
              <a:rPr lang="ru-RU" sz="2400" b="1" dirty="0" smtClean="0">
                <a:solidFill>
                  <a:schemeClr val="tx2"/>
                </a:solidFill>
              </a:rPr>
              <a:t>музыку и </a:t>
            </a:r>
            <a:r>
              <a:rPr lang="ru-RU" sz="2400" b="1" dirty="0" err="1" smtClean="0">
                <a:solidFill>
                  <a:schemeClr val="tx2"/>
                </a:solidFill>
              </a:rPr>
              <a:t>изодеятельность</a:t>
            </a:r>
            <a:endParaRPr lang="ru-RU" sz="2400" b="1" dirty="0" smtClean="0">
              <a:solidFill>
                <a:schemeClr val="tx2"/>
              </a:solidFill>
            </a:endParaRPr>
          </a:p>
          <a:p>
            <a:endParaRPr lang="ru-RU" sz="24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2400" b="1" dirty="0" smtClean="0"/>
              <a:t>       Музыкотерапия в коррекционной работе способствует:</a:t>
            </a:r>
          </a:p>
          <a:p>
            <a:r>
              <a:rPr lang="ru-RU" sz="2400" b="1" dirty="0" smtClean="0"/>
              <a:t>-улучшению общего эмоционального состояния детей</a:t>
            </a:r>
          </a:p>
          <a:p>
            <a:r>
              <a:rPr lang="ru-RU" sz="2400" b="1" dirty="0" smtClean="0"/>
              <a:t>-улучшению исполнения качества движений (развивается выразительность, ритмичность, координация, плавность)</a:t>
            </a:r>
          </a:p>
          <a:p>
            <a:r>
              <a:rPr lang="ru-RU" sz="2400" b="1" dirty="0" smtClean="0"/>
              <a:t>происходит стимулирование речевой функции</a:t>
            </a:r>
            <a:endParaRPr lang="ru-RU" sz="2400" b="1" dirty="0"/>
          </a:p>
        </p:txBody>
      </p:sp>
      <p:pic>
        <p:nvPicPr>
          <p:cNvPr id="9" name="Picture 2" descr="C:\Users\Эдмон Дантес\Desktop\Конс для воспит муз воспитание детей с отклонениями в речевом развитии\картинки для слайдов консультации\muzyka-fon-dlya-detey-3277-larg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3284984"/>
            <a:ext cx="2016224" cy="985070"/>
          </a:xfrm>
          <a:prstGeom prst="rect">
            <a:avLst/>
          </a:prstGeom>
          <a:noFill/>
        </p:spPr>
      </p:pic>
      <p:pic>
        <p:nvPicPr>
          <p:cNvPr id="10" name="Picture 2" descr="C:\Users\Эдмон Дантес\Desktop\Конс для воспит муз воспитание детей с отклонениями в речевом развитии\картинки для слайдов консультации\muzyka-fon-dlya-detey-3277-larg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0" y="3356992"/>
            <a:ext cx="1584176" cy="917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9046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Рецептивная</a:t>
            </a:r>
            <a:r>
              <a:rPr lang="ru-RU" sz="2400" dirty="0" smtClean="0"/>
              <a:t>  </a:t>
            </a:r>
            <a:r>
              <a:rPr lang="ru-RU" sz="2400" b="1" dirty="0" smtClean="0">
                <a:solidFill>
                  <a:srgbClr val="FF0000"/>
                </a:solidFill>
              </a:rPr>
              <a:t>музыкотерапия для детей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3100" b="1" u="sng" dirty="0" smtClean="0">
                <a:solidFill>
                  <a:schemeClr val="tx2">
                    <a:lumMod val="75000"/>
                  </a:schemeClr>
                </a:solidFill>
              </a:rPr>
              <a:t>Упражнение «Шум моря»</a:t>
            </a: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700" b="1" dirty="0" smtClean="0"/>
              <a:t>Дети слушают звуки моря, а затем им  предлагают «подышать», как море. Сделать тихий, мягкий вдох животом и плавно поднять вверх руки. А потом, выдохнуть на звук «Ш».</a:t>
            </a:r>
            <a:br>
              <a:rPr lang="ru-RU" sz="2700" b="1" dirty="0" smtClean="0"/>
            </a:br>
            <a:r>
              <a:rPr lang="ru-RU" sz="2700" b="1" dirty="0" smtClean="0"/>
              <a:t>Выдыхать долго, втягивая живот, чтоб вышел весь воздух. Мягко опустить руки и снова вдохнуть.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Шум вол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79512" y="548680"/>
            <a:ext cx="304800" cy="304800"/>
          </a:xfrm>
          <a:prstGeom prst="rect">
            <a:avLst/>
          </a:prstGeom>
        </p:spPr>
      </p:pic>
      <p:pic>
        <p:nvPicPr>
          <p:cNvPr id="1027" name="Picture 3" descr="C:\Users\Эдмон Дантес\Desktop\babc38cf2c44b8014c5f48215fac6c80.jpe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005064"/>
            <a:ext cx="9144000" cy="2852936"/>
          </a:xfrm>
          <a:prstGeom prst="rect">
            <a:avLst/>
          </a:prstGeom>
          <a:noFill/>
        </p:spPr>
      </p:pic>
      <p:pic>
        <p:nvPicPr>
          <p:cNvPr id="9" name="волны с музыкой 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179512" y="11247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287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1321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568952" cy="5400600"/>
          </a:xfrm>
        </p:spPr>
        <p:txBody>
          <a:bodyPr numCol="2">
            <a:noAutofit/>
          </a:bodyPr>
          <a:lstStyle/>
          <a:p>
            <a:r>
              <a:rPr lang="ru-RU" sz="2400" i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2000" dirty="0" smtClean="0"/>
              <a:t>Мы спокойно отдыхаем,</a:t>
            </a:r>
            <a:br>
              <a:rPr lang="ru-RU" sz="2000" dirty="0" smtClean="0"/>
            </a:br>
            <a:r>
              <a:rPr lang="ru-RU" sz="2000" dirty="0" smtClean="0"/>
              <a:t>Сном волшебным засыпаем.</a:t>
            </a:r>
            <a:br>
              <a:rPr lang="ru-RU" sz="2000" dirty="0" smtClean="0"/>
            </a:br>
            <a:r>
              <a:rPr lang="ru-RU" sz="2000" dirty="0" smtClean="0"/>
              <a:t>Дышится легко, ровно, глубоко…</a:t>
            </a:r>
            <a:br>
              <a:rPr lang="ru-RU" sz="2000" dirty="0" smtClean="0"/>
            </a:br>
            <a:r>
              <a:rPr lang="ru-RU" sz="2000" dirty="0" smtClean="0"/>
              <a:t>Наши руки отдыхают…</a:t>
            </a:r>
            <a:br>
              <a:rPr lang="ru-RU" sz="2000" dirty="0" smtClean="0"/>
            </a:br>
            <a:r>
              <a:rPr lang="ru-RU" sz="2000" dirty="0" smtClean="0"/>
              <a:t>Ноги тоже отдыхают…</a:t>
            </a:r>
            <a:br>
              <a:rPr lang="ru-RU" sz="2000" dirty="0" smtClean="0"/>
            </a:br>
            <a:r>
              <a:rPr lang="ru-RU" sz="2000" dirty="0" smtClean="0"/>
              <a:t>Отдыхают, засыпают… (2 раза)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>Дышится легко… ровно… глубоко…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>Напряженье улетело…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>И расслаблено всё тело.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>Будто мы лежим на травке,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>На зелёной, мягкой травке…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>Греет солнышко сейчас…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>Ножки тёплые у нас…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>Дышится легко… ровно… глубоко…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>Мы спокойно отдыхали,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>Сном волшебным засыпали.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>Хорошо нам отдыхать!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>Но пора уже вставать!</a:t>
            </a:r>
            <a:br>
              <a:rPr lang="ru-RU" sz="2000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i="1" dirty="0">
              <a:latin typeface="Arial Black" pitchFamily="34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187624" y="207309"/>
            <a:ext cx="684076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Рецептивная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узыкотерапия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для детей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Релаксационное упражнение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«Волшебный сон»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18" name="Содержимое 17" descr="c8d2fe24a9d6d847e936ec92328063d5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2492896"/>
            <a:ext cx="3761778" cy="3744416"/>
          </a:xfrm>
        </p:spPr>
      </p:pic>
      <p:pic>
        <p:nvPicPr>
          <p:cNvPr id="6" name="1 Релаксация Волщебный сон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23528" y="47667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025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360040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Активная музыкотерапия для детей. </a:t>
            </a:r>
            <a:r>
              <a:rPr lang="ru-RU" sz="2800" b="1" i="1" dirty="0" smtClean="0">
                <a:solidFill>
                  <a:srgbClr val="00B050"/>
                </a:solidFill>
              </a:rPr>
              <a:t/>
            </a:r>
            <a:br>
              <a:rPr lang="ru-RU" sz="2800" b="1" i="1" dirty="0" smtClean="0">
                <a:solidFill>
                  <a:srgbClr val="00B05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Упражнение по </a:t>
            </a:r>
            <a:r>
              <a:rPr lang="ru-RU" sz="2800" b="1" dirty="0" err="1" smtClean="0">
                <a:solidFill>
                  <a:srgbClr val="0070C0"/>
                </a:solidFill>
              </a:rPr>
              <a:t>ритмотерапии</a:t>
            </a:r>
            <a:r>
              <a:rPr lang="ru-RU" sz="2800" b="1" dirty="0" smtClean="0">
                <a:solidFill>
                  <a:srgbClr val="0070C0"/>
                </a:solidFill>
              </a:rPr>
              <a:t/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</a:rPr>
              <a:t>«Пузырьки воздуха»</a:t>
            </a:r>
            <a:r>
              <a:rPr lang="ru-RU" sz="2800" b="1" dirty="0" smtClean="0">
                <a:solidFill>
                  <a:srgbClr val="0070C0"/>
                </a:solidFill>
              </a:rPr>
              <a:t/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Под звуки плеска волн дети очень тихо, легко и мягко ходят на носочках. Они представляют себя пузырьками  воздуха, лёгкими и невесомыми.</a:t>
            </a:r>
            <a:r>
              <a:rPr lang="ru-RU" sz="2800" b="1" dirty="0" smtClean="0">
                <a:solidFill>
                  <a:srgbClr val="00B050"/>
                </a:solidFill>
              </a:rPr>
              <a:t/>
            </a:r>
            <a:br>
              <a:rPr lang="ru-RU" sz="2800" b="1" dirty="0" smtClean="0">
                <a:solidFill>
                  <a:srgbClr val="00B050"/>
                </a:solidFill>
              </a:rPr>
            </a:br>
            <a:endParaRPr lang="ru-RU" sz="2800" b="1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20170709140814413788861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3645024"/>
            <a:ext cx="8293106" cy="2736304"/>
          </a:xfrm>
        </p:spPr>
      </p:pic>
      <p:pic>
        <p:nvPicPr>
          <p:cNvPr id="5" name="Плеск вол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95536" y="33265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238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70C0"/>
                </a:solidFill>
              </a:rPr>
              <a:t>«Волшебные нити»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i="1" dirty="0" err="1" smtClean="0">
                <a:solidFill>
                  <a:srgbClr val="FF0000"/>
                </a:solidFill>
              </a:rPr>
              <a:t>Изотерапийная</a:t>
            </a:r>
            <a:r>
              <a:rPr lang="ru-RU" sz="2700" b="1" i="1" dirty="0" smtClean="0">
                <a:solidFill>
                  <a:srgbClr val="FF0000"/>
                </a:solidFill>
              </a:rPr>
              <a:t> игра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1 Вальс цветов Шелкунчик 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-468560" y="1844824"/>
            <a:ext cx="304800" cy="3048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716016" y="1772816"/>
            <a:ext cx="442798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+mj-lt"/>
              </a:rPr>
              <a:t>Звучит музыка Чайковского «Вальс цветов». Ребенку предлагается нарисовать себя посередине листа, а вокруг изобразить тех, кого малыш хотел бы видеть рядом с собой всегда (родителей, родных, друзей, домашних животных, игрушки и т. д.). Дать ребенку синий маркер (волшебную палочку) и попросить соединить себя с окружающими персонажами линиями – это волшебные нити. По ним, как по проводам, от любимых людей к малышу теперь поступает добрая сила: забота, тепло, помощь</a:t>
            </a:r>
            <a:endParaRPr lang="ru-RU" sz="2000" b="1" dirty="0">
              <a:latin typeface="+mj-lt"/>
            </a:endParaRPr>
          </a:p>
        </p:txBody>
      </p:sp>
      <p:pic>
        <p:nvPicPr>
          <p:cNvPr id="1026" name="Picture 2" descr="C:\Users\Эдмон Дантес\Desktop\moyasemya2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484784"/>
            <a:ext cx="4555232" cy="5112568"/>
          </a:xfrm>
          <a:prstGeom prst="rect">
            <a:avLst/>
          </a:prstGeom>
          <a:noFill/>
        </p:spPr>
      </p:pic>
      <p:pic>
        <p:nvPicPr>
          <p:cNvPr id="3" name="Picture 2" descr="C:\Users\Эдмон Дантес\Desktop\unnamed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620688"/>
            <a:ext cx="864097" cy="692279"/>
          </a:xfrm>
          <a:prstGeom prst="rect">
            <a:avLst/>
          </a:prstGeom>
          <a:noFill/>
        </p:spPr>
      </p:pic>
      <p:pic>
        <p:nvPicPr>
          <p:cNvPr id="7" name="Picture 2" descr="C:\Users\Эдмон Дантес\Desktop\unnamed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0232" y="260648"/>
            <a:ext cx="864097" cy="692279"/>
          </a:xfrm>
          <a:prstGeom prst="rect">
            <a:avLst/>
          </a:prstGeom>
          <a:noFill/>
        </p:spPr>
      </p:pic>
      <p:pic>
        <p:nvPicPr>
          <p:cNvPr id="8" name="Picture 2" descr="C:\Users\Эдмон Дантес\Desktop\unnamed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216" y="1052736"/>
            <a:ext cx="864097" cy="692279"/>
          </a:xfrm>
          <a:prstGeom prst="rect">
            <a:avLst/>
          </a:prstGeom>
          <a:noFill/>
        </p:spPr>
      </p:pic>
      <p:pic>
        <p:nvPicPr>
          <p:cNvPr id="9" name="Вальс цветов Чайковский Щелклунчик для встречи детей 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0" name="Вальс цветов Чайковский Щелклунчик для встречи детей 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 cstate="print"/>
          <a:stretch>
            <a:fillRect/>
          </a:stretch>
        </p:blipFill>
        <p:spPr>
          <a:xfrm>
            <a:off x="251520" y="26064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660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7029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7029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Упражнение по </a:t>
            </a:r>
            <a:r>
              <a:rPr lang="ru-RU" sz="2400" b="1" dirty="0" err="1" smtClean="0">
                <a:solidFill>
                  <a:srgbClr val="FF0000"/>
                </a:solidFill>
              </a:rPr>
              <a:t>музыкоизотерапии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/>
              <a:t>Картина В.М.Васнецова «Ковёр-самолёт»</a:t>
            </a:r>
            <a:endParaRPr lang="ru-RU" sz="2400" b="1" dirty="0"/>
          </a:p>
        </p:txBody>
      </p:sp>
      <p:pic>
        <p:nvPicPr>
          <p:cNvPr id="4" name="Содержимое 4" descr="Slide1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1340768"/>
            <a:ext cx="8676456" cy="5328592"/>
          </a:xfrm>
        </p:spPr>
      </p:pic>
      <p:pic>
        <p:nvPicPr>
          <p:cNvPr id="5" name="Полёт на ковре самолёт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11560" y="54868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852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Упражнение по </a:t>
            </a:r>
            <a:r>
              <a:rPr lang="ru-RU" sz="2400" b="1" dirty="0" err="1" smtClean="0">
                <a:solidFill>
                  <a:srgbClr val="FF0000"/>
                </a:solidFill>
              </a:rPr>
              <a:t>музыкоизотерапии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Картина В.А.Васнецова «Спящая царевна»</a:t>
            </a:r>
            <a:endParaRPr lang="ru-RU" sz="2400" b="1" dirty="0"/>
          </a:p>
        </p:txBody>
      </p:sp>
      <p:pic>
        <p:nvPicPr>
          <p:cNvPr id="5" name="Вальс балет Спящая красавиц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95536" y="548680"/>
            <a:ext cx="304800" cy="304800"/>
          </a:xfrm>
          <a:prstGeom prst="rect">
            <a:avLst/>
          </a:prstGeom>
        </p:spPr>
      </p:pic>
      <p:pic>
        <p:nvPicPr>
          <p:cNvPr id="1026" name="Picture 2" descr="C:\Users\Эдмон Дантес\Desktop\image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268760"/>
            <a:ext cx="8856983" cy="5589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06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05064"/>
          </a:xfrm>
        </p:spPr>
        <p:txBody>
          <a:bodyPr>
            <a:normAutofit/>
          </a:bodyPr>
          <a:lstStyle/>
          <a:p>
            <a:pPr algn="l"/>
            <a:r>
              <a:rPr lang="ru-RU" sz="2800" b="1" i="1" dirty="0" smtClean="0">
                <a:solidFill>
                  <a:srgbClr val="00B050"/>
                </a:solidFill>
              </a:rPr>
              <a:t>Таким образом, становится ясно, что использование музыкотерапии в дошкольных образовательных учреждениях выступает как необходимое условие полноценного развития детей.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i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852936"/>
            <a:ext cx="30243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solidFill>
                <a:srgbClr val="00B050"/>
              </a:solidFill>
              <a:latin typeface="+mj-lt"/>
            </a:endParaRPr>
          </a:p>
          <a:p>
            <a:r>
              <a:rPr lang="ru-RU" sz="2400" b="1" dirty="0" smtClean="0">
                <a:solidFill>
                  <a:srgbClr val="0070C0"/>
                </a:solidFill>
                <a:latin typeface="+mj-lt"/>
              </a:rPr>
              <a:t>«Музыка не только фактор облагораживающий, воспитательный. 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+mj-lt"/>
              </a:rPr>
              <a:t>Музыка — целитель здоровья.» 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+mj-lt"/>
              </a:rPr>
              <a:t>(В.М.Бехтерев) </a:t>
            </a:r>
            <a:endParaRPr lang="ru-RU" sz="2400" b="1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852936"/>
            <a:ext cx="5617194" cy="3785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00B050"/>
                </a:solidFill>
              </a:rPr>
              <a:t/>
            </a:r>
            <a:br>
              <a:rPr lang="ru-RU" sz="2800" b="1" i="1" dirty="0" smtClean="0">
                <a:solidFill>
                  <a:srgbClr val="00B050"/>
                </a:solidFill>
              </a:rPr>
            </a:br>
            <a:endParaRPr lang="ru-RU" sz="2800" b="1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000" b="1" u="sng" dirty="0" smtClean="0">
                <a:solidFill>
                  <a:srgbClr val="00B050"/>
                </a:solidFill>
              </a:rPr>
              <a:t>Использование </a:t>
            </a:r>
            <a:r>
              <a:rPr lang="ru-RU" sz="3000" b="1" u="sng" dirty="0" err="1" smtClean="0">
                <a:solidFill>
                  <a:srgbClr val="00B050"/>
                </a:solidFill>
              </a:rPr>
              <a:t>здоровьесберегающих</a:t>
            </a:r>
            <a:r>
              <a:rPr lang="ru-RU" sz="3000" b="1" u="sng" dirty="0" smtClean="0">
                <a:solidFill>
                  <a:srgbClr val="00B050"/>
                </a:solidFill>
              </a:rPr>
              <a:t> технологий в музыкальной </a:t>
            </a:r>
            <a:r>
              <a:rPr lang="ru-RU" sz="3000" b="1" u="sng" smtClean="0">
                <a:solidFill>
                  <a:srgbClr val="00B050"/>
                </a:solidFill>
              </a:rPr>
              <a:t>деятельности ДОУ</a:t>
            </a:r>
            <a:endParaRPr lang="ru-RU" sz="3000" b="1" u="sng" dirty="0" smtClean="0">
              <a:solidFill>
                <a:srgbClr val="00B050"/>
              </a:solidFill>
            </a:endParaRP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Воспитание здорового подрастающего поколения граждан России - первоочередная задача государства, от решения которой во многом зависит его будущее процветание.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В соответствии с новыми нормативными документами, введением ФГОС, особую актуальность приобретает оптимизация сохранения и укрепления психофизического здоровья ребенка.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Одной из главных задач дошкольного учреждения является – создание условий, гарантирующих формирование и укрепление здоровья воспитанников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Это требует внедрения 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здоровьесберегающих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технологий во все образовательные области и интеграцию оздоровительной работы с музыкально-образовательной.</a:t>
            </a:r>
          </a:p>
          <a:p>
            <a:endParaRPr lang="ru-RU" sz="2400" b="1" dirty="0" smtClean="0"/>
          </a:p>
          <a:p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B050"/>
                </a:solidFill>
              </a:rPr>
              <a:t>Спасибо за внимание.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" name="Picture 2" descr="C:\Users\Эдмон Дантес\Desktop\Конс для воспит муз воспитание детей с отклонениями в речевом развитии\картинки для слайдов консультации\scsvxlu-01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545812"/>
            <a:ext cx="7704856" cy="44110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532859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cs typeface="Aharoni" pitchFamily="2" charset="-79"/>
              </a:rPr>
              <a:t/>
            </a:r>
            <a:br>
              <a:rPr lang="ru-RU" sz="2000" b="1" dirty="0" smtClean="0">
                <a:cs typeface="Aharoni" pitchFamily="2" charset="-79"/>
              </a:rPr>
            </a:br>
            <a:r>
              <a:rPr lang="ru-RU" sz="3200" b="1" u="sng" dirty="0" smtClean="0">
                <a:solidFill>
                  <a:srgbClr val="00B050"/>
                </a:solidFill>
                <a:cs typeface="Aharoni" pitchFamily="2" charset="-79"/>
              </a:rPr>
              <a:t>Музыкотерапия.</a:t>
            </a:r>
            <a:r>
              <a:rPr lang="ru-RU" sz="2000" b="1" dirty="0" smtClean="0">
                <a:cs typeface="Aharoni" pitchFamily="2" charset="-79"/>
              </a:rPr>
              <a:t/>
            </a:r>
            <a:br>
              <a:rPr lang="ru-RU" sz="2000" b="1" dirty="0" smtClean="0">
                <a:cs typeface="Aharoni" pitchFamily="2" charset="-79"/>
              </a:rPr>
            </a:br>
            <a:r>
              <a:rPr lang="ru-RU" sz="2000" b="1" dirty="0" smtClean="0">
                <a:cs typeface="Aharoni" pitchFamily="2" charset="-79"/>
              </a:rPr>
              <a:t/>
            </a:r>
            <a:br>
              <a:rPr lang="ru-RU" sz="2000" b="1" dirty="0" smtClean="0">
                <a:cs typeface="Aharoni" pitchFamily="2" charset="-79"/>
              </a:rPr>
            </a:br>
            <a:r>
              <a:rPr lang="ru-RU" sz="2400" b="1" dirty="0" smtClean="0">
                <a:solidFill>
                  <a:srgbClr val="00B050"/>
                </a:solidFill>
                <a:latin typeface="+mn-lt"/>
                <a:cs typeface="Aharoni" pitchFamily="2" charset="-79"/>
              </a:rPr>
              <a:t>Музыкотерапия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Aharoni" pitchFamily="2" charset="-79"/>
              </a:rPr>
              <a:t> - это метод, использующий музыку в качестве средства коррекции эмоциональных отклонений, страхов, двигательных и речевых расстройств, отклонений в поведении, при коммуникативных затруднениях, а также для лечения различных соматических и психосоматических заболеваний.</a:t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Aharoni" pitchFamily="2" charset="-79"/>
              </a:rPr>
            </a:br>
            <a:r>
              <a:rPr lang="ru-RU" sz="2400" b="1" dirty="0" smtClean="0">
                <a:solidFill>
                  <a:srgbClr val="00B050"/>
                </a:solidFill>
                <a:latin typeface="+mn-lt"/>
                <a:cs typeface="Aharoni" pitchFamily="2" charset="-79"/>
              </a:rPr>
              <a:t>Музыкотерапия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Aharoni" pitchFamily="2" charset="-79"/>
              </a:rPr>
              <a:t>– это метод, использующий музыку в качестве лечебного средства, основанный на целительном воздействии музыки на физическое и психическое состояние человека, а так же при коммуникативных затруднениях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dirty="0">
              <a:latin typeface="Arial Black" pitchFamily="34" charset="0"/>
            </a:endParaRPr>
          </a:p>
        </p:txBody>
      </p:sp>
      <p:pic>
        <p:nvPicPr>
          <p:cNvPr id="4098" name="Picture 2" descr="C:\Users\Эдмон Дантес\Desktop\Конс для воспит муз воспитание детей с отклонениями в речевом развитии\картинки для слайдов консультации\hello_html_764d1e8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5581176"/>
            <a:ext cx="2832201" cy="1069451"/>
          </a:xfrm>
          <a:prstGeom prst="rect">
            <a:avLst/>
          </a:prstGeom>
          <a:noFill/>
        </p:spPr>
      </p:pic>
      <p:pic>
        <p:nvPicPr>
          <p:cNvPr id="5" name="Picture 2" descr="C:\Users\Эдмон Дантес\Desktop\Конс для воспит муз воспитание детей с отклонениями в речевом развитии\картинки для слайдов консультации\hello_html_764d1e8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5661248"/>
            <a:ext cx="2832201" cy="1069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u="sng" dirty="0" smtClean="0">
                <a:solidFill>
                  <a:srgbClr val="00B050"/>
                </a:solidFill>
              </a:rPr>
              <a:t>Влияние музыки на организм ребёнка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dirty="0" smtClean="0">
                <a:latin typeface="Arial Black" pitchFamily="34" charset="0"/>
              </a:rPr>
              <a:t>	</a:t>
            </a:r>
            <a:r>
              <a:rPr lang="ru-RU" sz="2000" b="1" dirty="0" smtClean="0"/>
              <a:t>М. Л. Лазарев считает, что музыка воздействует на многие сферы жизнедеятельности через три основных фактора:</a:t>
            </a:r>
          </a:p>
          <a:p>
            <a:r>
              <a:rPr lang="ru-RU" sz="2000" b="1" dirty="0" smtClean="0"/>
              <a:t>Вибрационный фактор музыки -  является стимулятором обменного процесса на уровне клетки.</a:t>
            </a:r>
          </a:p>
          <a:p>
            <a:r>
              <a:rPr lang="ru-RU" sz="2000" b="1" dirty="0" smtClean="0"/>
              <a:t> Физиологический фактор музыки -  способен изменять различные функции организма – такие как дыхательная, двигательная, сердечнососудистая.</a:t>
            </a:r>
          </a:p>
          <a:p>
            <a:r>
              <a:rPr lang="ru-RU" sz="2000" b="1" dirty="0" smtClean="0"/>
              <a:t> Психологический фактор музыки -  через ассоциативные связи, медитацию способен значительно менять психическое состояние ребенка.</a:t>
            </a:r>
          </a:p>
          <a:p>
            <a:pPr>
              <a:buNone/>
            </a:pPr>
            <a:r>
              <a:rPr lang="ru-RU" sz="2000" b="1" dirty="0" smtClean="0"/>
              <a:t>      Музыка учит ребёнка чувствовать ритмы жизни, гармонизирует его собственные биоритмы, влияет биохимические процессы организма.</a:t>
            </a:r>
          </a:p>
          <a:p>
            <a:pPr>
              <a:buNone/>
            </a:pPr>
            <a:r>
              <a:rPr lang="ru-RU" sz="2000" b="1" dirty="0" smtClean="0"/>
              <a:t>      Музыка позволяет точно дозировать психофизическую нагрузку.</a:t>
            </a:r>
          </a:p>
          <a:p>
            <a:pPr>
              <a:buNone/>
            </a:pPr>
            <a:r>
              <a:rPr lang="ru-RU" sz="2000" b="1" dirty="0" smtClean="0"/>
              <a:t>       Музыка, оживляя эмоциональную сферу, снимает стрессы, восстанавливает   иммунитет. </a:t>
            </a:r>
          </a:p>
          <a:p>
            <a:pPr>
              <a:buNone/>
            </a:pPr>
            <a:r>
              <a:rPr lang="ru-RU" sz="2000" b="1" dirty="0" smtClean="0"/>
              <a:t>       Музыка развивает экспрессию человека – двигательную, речевую,     мимическую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u="sng" dirty="0" smtClean="0">
                <a:solidFill>
                  <a:srgbClr val="00B050"/>
                </a:solidFill>
              </a:rPr>
              <a:t>Виды музыкотерапия в детском саду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Музыкотерапия применяется в индивидуальной и групповой форме.</a:t>
            </a:r>
          </a:p>
          <a:p>
            <a:pPr>
              <a:buNone/>
            </a:pPr>
            <a:r>
              <a:rPr lang="ru-RU" sz="2000" dirty="0" smtClean="0"/>
              <a:t>Каждая из этих форм может быть представлена в трёх видах музыкотерапии:</a:t>
            </a:r>
          </a:p>
          <a:p>
            <a:pPr>
              <a:buNone/>
            </a:pPr>
            <a:r>
              <a:rPr lang="ru-RU" sz="2000" b="1" dirty="0" smtClean="0"/>
              <a:t>Рецептивная (пассивная) музыкотерапия </a:t>
            </a:r>
            <a:r>
              <a:rPr lang="ru-RU" sz="2000" dirty="0" smtClean="0"/>
              <a:t>– слушание музыки</a:t>
            </a:r>
          </a:p>
          <a:p>
            <a:pPr>
              <a:buNone/>
            </a:pPr>
            <a:r>
              <a:rPr lang="ru-RU" sz="2000" b="1" dirty="0" smtClean="0"/>
              <a:t>Активная музыкотерапия</a:t>
            </a:r>
            <a:r>
              <a:rPr lang="ru-RU" sz="2000" dirty="0" smtClean="0"/>
              <a:t> – </a:t>
            </a:r>
            <a:r>
              <a:rPr lang="ru-RU" sz="2000" dirty="0" err="1" smtClean="0"/>
              <a:t>танцетерапия</a:t>
            </a:r>
            <a:r>
              <a:rPr lang="ru-RU" sz="2000" dirty="0" smtClean="0"/>
              <a:t>, </a:t>
            </a:r>
            <a:r>
              <a:rPr lang="ru-RU" sz="2000" dirty="0" err="1" smtClean="0"/>
              <a:t>вокалотерапия</a:t>
            </a:r>
            <a:r>
              <a:rPr lang="ru-RU" sz="2000" dirty="0" smtClean="0"/>
              <a:t>, приём </a:t>
            </a:r>
            <a:r>
              <a:rPr lang="ru-RU" sz="2000" dirty="0" err="1" smtClean="0"/>
              <a:t>музицирования</a:t>
            </a:r>
            <a:r>
              <a:rPr lang="ru-RU" sz="2000" dirty="0" smtClean="0"/>
              <a:t> на детских шумовых и народных инструментах, </a:t>
            </a:r>
            <a:r>
              <a:rPr lang="ru-RU" sz="2000" dirty="0" err="1" smtClean="0"/>
              <a:t>игротерапия</a:t>
            </a:r>
            <a:r>
              <a:rPr lang="ru-RU" sz="2000" dirty="0" smtClean="0"/>
              <a:t>, </a:t>
            </a:r>
            <a:r>
              <a:rPr lang="ru-RU" sz="2000" dirty="0" err="1" smtClean="0"/>
              <a:t>логоритмика</a:t>
            </a:r>
            <a:r>
              <a:rPr lang="ru-RU" sz="2000" dirty="0" smtClean="0"/>
              <a:t>, </a:t>
            </a:r>
            <a:r>
              <a:rPr lang="ru-RU" sz="2000" dirty="0" err="1" smtClean="0"/>
              <a:t>психогимнастические</a:t>
            </a:r>
            <a:r>
              <a:rPr lang="ru-RU" sz="2000" dirty="0" smtClean="0"/>
              <a:t> этюды и упражнения, </a:t>
            </a:r>
          </a:p>
          <a:p>
            <a:pPr>
              <a:buNone/>
            </a:pPr>
            <a:r>
              <a:rPr lang="ru-RU" sz="2000" b="1" dirty="0" smtClean="0"/>
              <a:t>Интегративная музыкотерапия </a:t>
            </a:r>
            <a:r>
              <a:rPr lang="ru-RU" sz="2000" dirty="0" smtClean="0"/>
              <a:t>– рисование под музыку, музыкальные подвижные игры, пантомима, пластическая драматизация под музыку, создание стихов, рисунков, рассказов после прослушивания музыки и др. творческие формы.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>
              <a:latin typeface="Arial Black" pitchFamily="34" charset="0"/>
            </a:endParaRPr>
          </a:p>
          <a:p>
            <a:pPr>
              <a:buNone/>
            </a:pPr>
            <a:endParaRPr lang="ru-RU" sz="2000" dirty="0" smtClean="0">
              <a:latin typeface="Arial Black" pitchFamily="34" charset="0"/>
            </a:endParaRPr>
          </a:p>
          <a:p>
            <a:endParaRPr lang="ru-RU" sz="2000" dirty="0">
              <a:latin typeface="Arial Black" pitchFamily="34" charset="0"/>
            </a:endParaRPr>
          </a:p>
        </p:txBody>
      </p:sp>
      <p:pic>
        <p:nvPicPr>
          <p:cNvPr id="5" name="Picture 2" descr="C:\Users\Эдмон Дантес\Desktop\Конс для воспит муз воспитание детей с отклонениями в речевом развитии\картинки для слайдов консультации\Muzykalnye-shumovye-instrumenty-detski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4869160"/>
            <a:ext cx="3194536" cy="1503166"/>
          </a:xfrm>
          <a:prstGeom prst="rect">
            <a:avLst/>
          </a:prstGeom>
          <a:noFill/>
        </p:spPr>
      </p:pic>
      <p:pic>
        <p:nvPicPr>
          <p:cNvPr id="6" name="Picture 2" descr="C:\Users\Эдмон Дантес\Desktop\Конс для воспит муз воспитание детей с отклонениями в речевом развитии\картинки для слайдов консультации\415f_40f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5229200"/>
            <a:ext cx="2473951" cy="12617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4536504"/>
          </a:xfrm>
        </p:spPr>
        <p:txBody>
          <a:bodyPr>
            <a:normAutofit fontScale="90000"/>
          </a:bodyPr>
          <a:lstStyle/>
          <a:p>
            <a:r>
              <a:rPr lang="ru-RU" sz="3100" b="1" u="sng" dirty="0" smtClean="0">
                <a:solidFill>
                  <a:srgbClr val="00B050"/>
                </a:solidFill>
              </a:rPr>
              <a:t/>
            </a:r>
            <a:br>
              <a:rPr lang="ru-RU" sz="3100" b="1" u="sng" dirty="0" smtClean="0">
                <a:solidFill>
                  <a:srgbClr val="00B050"/>
                </a:solidFill>
              </a:rPr>
            </a:br>
            <a:r>
              <a:rPr lang="ru-RU" sz="3100" b="1" i="1" u="sng" dirty="0" smtClean="0">
                <a:solidFill>
                  <a:srgbClr val="00B050"/>
                </a:solidFill>
              </a:rPr>
              <a:t>Музыкотерапия в течение дня</a:t>
            </a:r>
            <a:r>
              <a:rPr lang="ru-RU" sz="3600" b="1" u="sng" dirty="0" smtClean="0">
                <a:solidFill>
                  <a:srgbClr val="00B050"/>
                </a:solidFill>
              </a:rPr>
              <a:t/>
            </a:r>
            <a:br>
              <a:rPr lang="ru-RU" sz="3600" b="1" u="sng" dirty="0" smtClean="0">
                <a:solidFill>
                  <a:srgbClr val="00B05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>  </a:t>
            </a:r>
            <a:r>
              <a:rPr lang="ru-RU" sz="2700" b="1" i="1" u="sng" dirty="0" smtClean="0">
                <a:solidFill>
                  <a:srgbClr val="0070C0"/>
                </a:solidFill>
              </a:rPr>
              <a:t>Музыка для утреннего приёма </a:t>
            </a:r>
            <a:r>
              <a:rPr lang="ru-RU" sz="2700" b="1" i="1" dirty="0" smtClean="0">
                <a:solidFill>
                  <a:srgbClr val="0070C0"/>
                </a:solidFill>
              </a:rPr>
              <a:t>- располагает к тесному контакту между взрослым и ребенком, создает атмосферу уюта, тепла, любви и обеспечивает психологическое благополучие. </a:t>
            </a:r>
            <a:r>
              <a:rPr lang="ru-RU" sz="2800" b="1" u="sng" dirty="0" smtClean="0">
                <a:solidFill>
                  <a:srgbClr val="00B050"/>
                </a:solidFill>
              </a:rPr>
              <a:t/>
            </a:r>
            <a:br>
              <a:rPr lang="ru-RU" sz="2800" b="1" u="sng" dirty="0" smtClean="0">
                <a:solidFill>
                  <a:srgbClr val="00B05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>Варианты музыки:</a:t>
            </a:r>
            <a:r>
              <a:rPr lang="ru-RU" sz="2700" b="1" u="sng" dirty="0" smtClean="0">
                <a:solidFill>
                  <a:srgbClr val="0070C0"/>
                </a:solidFill>
              </a:rPr>
              <a:t/>
            </a:r>
            <a:br>
              <a:rPr lang="ru-RU" sz="2700" b="1" u="sng" dirty="0" smtClean="0">
                <a:solidFill>
                  <a:srgbClr val="0070C0"/>
                </a:solidFill>
              </a:rPr>
            </a:br>
            <a:r>
              <a:rPr lang="ru-RU" sz="2700" b="1" dirty="0" smtClean="0"/>
              <a:t>- Музыка В.А. Моцарта</a:t>
            </a: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/>
              <a:t>- «Утро» (музыка Грига из сюиты «Пер </a:t>
            </a:r>
            <a:r>
              <a:rPr lang="ru-RU" sz="2700" b="1" dirty="0" err="1" smtClean="0"/>
              <a:t>Гюн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 - Музыкальные композиции (оркестр Поля </a:t>
            </a:r>
            <a:r>
              <a:rPr lang="ru-RU" sz="2700" b="1" dirty="0" err="1" smtClean="0"/>
              <a:t>Мориа</a:t>
            </a:r>
            <a:r>
              <a:rPr lang="ru-RU" sz="2700" b="1" dirty="0" smtClean="0"/>
              <a:t>)</a:t>
            </a:r>
            <a:br>
              <a:rPr lang="ru-RU" sz="2700" b="1" dirty="0" smtClean="0"/>
            </a:br>
            <a:r>
              <a:rPr lang="ru-RU" sz="2700" b="1" dirty="0" smtClean="0"/>
              <a:t> - Обработки для русского народного оркестра («Барыня», «Камаринская», «Калинка»)</a:t>
            </a:r>
            <a:br>
              <a:rPr lang="ru-RU" sz="2700" b="1" dirty="0" smtClean="0"/>
            </a:br>
            <a:r>
              <a:rPr lang="ru-RU" sz="2700" b="1" dirty="0" smtClean="0"/>
              <a:t>  - Сен-Санс «Карнавал животных» (симфонический оркестр)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>
              <a:latin typeface="Arial Black" pitchFamily="34" charset="0"/>
            </a:endParaRPr>
          </a:p>
        </p:txBody>
      </p:sp>
      <p:pic>
        <p:nvPicPr>
          <p:cNvPr id="5" name="Picture 2" descr="C:\Users\Эдмон Дантес\Desktop\Конс для воспит муз воспитание детей с отклонениями в речевом развитии\картинки для слайдов консультации\hello_html_764d1e8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5517232"/>
            <a:ext cx="3192241" cy="1205404"/>
          </a:xfrm>
          <a:prstGeom prst="rect">
            <a:avLst/>
          </a:prstGeom>
          <a:noFill/>
        </p:spPr>
      </p:pic>
      <p:pic>
        <p:nvPicPr>
          <p:cNvPr id="7" name="Picture 2" descr="C:\Users\Эдмон Дантес\Desktop\Конс для воспит муз воспитание детей с отклонениями в речевом развитии\картинки для слайдов консультации\muzyka-fon-dlya-detey-3277-larg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5517232"/>
            <a:ext cx="2304256" cy="1125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896544"/>
          </a:xfrm>
        </p:spPr>
        <p:txBody>
          <a:bodyPr>
            <a:normAutofit fontScale="90000"/>
          </a:bodyPr>
          <a:lstStyle/>
          <a:p>
            <a:r>
              <a:rPr lang="ru-RU" sz="3600" b="1" i="1" u="sng" dirty="0" smtClean="0">
                <a:solidFill>
                  <a:srgbClr val="00B050"/>
                </a:solidFill>
              </a:rPr>
              <a:t>Музыкотерапия перед дневным сном.</a:t>
            </a:r>
            <a:r>
              <a:rPr lang="ru-RU" sz="3200" b="1" i="1" u="sng" dirty="0" smtClean="0">
                <a:solidFill>
                  <a:srgbClr val="00B050"/>
                </a:solidFill>
              </a:rPr>
              <a:t/>
            </a:r>
            <a:br>
              <a:rPr lang="ru-RU" sz="3200" b="1" i="1" u="sng" dirty="0" smtClean="0">
                <a:solidFill>
                  <a:srgbClr val="00B050"/>
                </a:solidFill>
              </a:rPr>
            </a:br>
            <a:r>
              <a:rPr lang="ru-RU" sz="3200" b="1" i="1" u="sng" dirty="0" smtClean="0">
                <a:solidFill>
                  <a:srgbClr val="00B050"/>
                </a:solidFill>
              </a:rPr>
              <a:t> </a:t>
            </a:r>
            <a:br>
              <a:rPr lang="ru-RU" sz="3200" b="1" i="1" u="sng" dirty="0" smtClean="0">
                <a:solidFill>
                  <a:srgbClr val="00B050"/>
                </a:solidFill>
              </a:rPr>
            </a:br>
            <a:r>
              <a:rPr lang="ru-RU" sz="2700" dirty="0" smtClean="0"/>
              <a:t> </a:t>
            </a:r>
            <a:r>
              <a:rPr lang="ru-RU" sz="2700" b="1" dirty="0" smtClean="0">
                <a:solidFill>
                  <a:srgbClr val="0070C0"/>
                </a:solidFill>
              </a:rPr>
              <a:t>Музыка перед дневным сном оказывает оздоровляющее терапевтическое воздействие. Сон играет важную роль в обеспечении нервно-психического здоровья детей Дневной сон может сопровождаться следующими музыкальными произведениями: </a:t>
            </a:r>
            <a:r>
              <a:rPr lang="ru-RU" sz="2700" b="1" u="sng" dirty="0" smtClean="0">
                <a:solidFill>
                  <a:srgbClr val="0070C0"/>
                </a:solidFill>
              </a:rPr>
              <a:t> </a:t>
            </a:r>
            <a:r>
              <a:rPr lang="ru-RU" sz="2400" b="1" u="sng" dirty="0" smtClean="0">
                <a:solidFill>
                  <a:srgbClr val="0070C0"/>
                </a:solidFill>
              </a:rPr>
              <a:t/>
            </a:r>
            <a:br>
              <a:rPr lang="ru-RU" sz="2400" b="1" u="sng" dirty="0" smtClean="0">
                <a:solidFill>
                  <a:srgbClr val="0070C0"/>
                </a:solidFill>
              </a:rPr>
            </a:br>
            <a:r>
              <a:rPr lang="ru-RU" sz="2800" b="1" u="sng" dirty="0" smtClean="0">
                <a:solidFill>
                  <a:srgbClr val="00B050"/>
                </a:solidFill>
              </a:rPr>
              <a:t/>
            </a:r>
            <a:br>
              <a:rPr lang="ru-RU" sz="2800" b="1" u="sng" dirty="0" smtClean="0">
                <a:solidFill>
                  <a:srgbClr val="00B050"/>
                </a:solidFill>
              </a:rPr>
            </a:b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700" dirty="0" smtClean="0"/>
              <a:t>- </a:t>
            </a:r>
            <a:r>
              <a:rPr lang="ru-RU" sz="2700" b="1" dirty="0" smtClean="0"/>
              <a:t>«Времена года» П. И. Чайковского.</a:t>
            </a:r>
            <a:br>
              <a:rPr lang="ru-RU" sz="2700" b="1" dirty="0" smtClean="0"/>
            </a:br>
            <a:r>
              <a:rPr lang="ru-RU" sz="2700" b="1" dirty="0" smtClean="0"/>
              <a:t>- Бетховен, соната № 14 «Лунная».</a:t>
            </a:r>
            <a:br>
              <a:rPr lang="ru-RU" sz="2700" b="1" dirty="0" smtClean="0"/>
            </a:br>
            <a:r>
              <a:rPr lang="ru-RU" sz="2700" b="1" dirty="0" smtClean="0"/>
              <a:t>- Бах – </a:t>
            </a:r>
            <a:r>
              <a:rPr lang="ru-RU" sz="2700" b="1" dirty="0" err="1" smtClean="0"/>
              <a:t>Гуно</a:t>
            </a:r>
            <a:r>
              <a:rPr lang="ru-RU" sz="2700" b="1" dirty="0" smtClean="0"/>
              <a:t> «Аве Мария».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5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Picture 2" descr="C:\Users\Эдмон Дантес\Desktop\Конс для воспит муз воспитание детей с отклонениями в речевом развитии\картинки для слайдов консультации\muzyka-fon-dlya-detey-3277-lar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653136"/>
            <a:ext cx="2880320" cy="1484784"/>
          </a:xfrm>
          <a:prstGeom prst="rect">
            <a:avLst/>
          </a:prstGeom>
          <a:noFill/>
        </p:spPr>
      </p:pic>
      <p:pic>
        <p:nvPicPr>
          <p:cNvPr id="5" name="Picture 2" descr="C:\Users\Эдмон Дантес\Desktop\Конс для воспит муз воспитание детей с отклонениями в речевом развитии\картинки для слайдов консультации\muzyka-fon-dlya-detey-3277-larg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0" y="4437112"/>
            <a:ext cx="1944216" cy="112579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332657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9" name="Picture 2" descr="C:\Users\Эдмон Дантес\Desktop\Конс для воспит муз воспитание детей с отклонениями в речевом развитии\картинки для слайдов консультации\muzyka-fon-dlya-detey-3277-larg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4869160"/>
            <a:ext cx="1944216" cy="1125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6322714"/>
          </a:xfrm>
        </p:spPr>
        <p:txBody>
          <a:bodyPr>
            <a:normAutofit/>
          </a:bodyPr>
          <a:lstStyle/>
          <a:p>
            <a:r>
              <a:rPr lang="ru-RU" sz="3200" b="1" i="1" u="sng" dirty="0" smtClean="0">
                <a:solidFill>
                  <a:srgbClr val="0070C0"/>
                </a:solidFill>
              </a:rPr>
              <a:t>Как музыка влияет на сон.</a:t>
            </a:r>
            <a:br>
              <a:rPr lang="ru-RU" sz="3200" b="1" i="1" u="sng" dirty="0" smtClean="0">
                <a:solidFill>
                  <a:srgbClr val="0070C0"/>
                </a:solidFill>
              </a:rPr>
            </a:br>
            <a:r>
              <a:rPr lang="ru-RU" sz="2400" b="1" i="1" u="sng" dirty="0" smtClean="0">
                <a:solidFill>
                  <a:srgbClr val="0070C0"/>
                </a:solidFill>
              </a:rPr>
              <a:t/>
            </a:r>
            <a:br>
              <a:rPr lang="ru-RU" sz="2400" b="1" i="1" u="sng" dirty="0" smtClean="0">
                <a:solidFill>
                  <a:srgbClr val="0070C0"/>
                </a:solidFill>
              </a:rPr>
            </a:br>
            <a:r>
              <a:rPr lang="ru-RU" sz="2400" b="1" dirty="0" smtClean="0"/>
              <a:t>Музыка перед сном способна вызывать у детей положительные эмоции. Они будут засыпать и просыпаться в хорошем настроении, что станет отличной мотивацией для контакта с другими людьми и выполнения каких-то поставленных перед ним задач.</a:t>
            </a:r>
            <a:br>
              <a:rPr lang="ru-RU" sz="2400" b="1" dirty="0" smtClean="0"/>
            </a:br>
            <a:r>
              <a:rPr lang="ru-RU" sz="2400" b="1" dirty="0" smtClean="0"/>
              <a:t>Классика действует на детей как успокоительное. Если превратить музыкотерапию перед сном в ежедневный ритуал, вскоре малыш будет ассоциировать выбранные композиции именно с этим. Он начнет быстрее погружаться в глубокий сон, а укладывать малыша станет на много проще.</a:t>
            </a:r>
            <a:br>
              <a:rPr lang="ru-RU" sz="24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i="1" u="sng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Эдмон Дантес\Desktop\Конс для воспит муз воспитание детей с отклонениями в речевом развитии\картинки для слайдов консультации\muzyka-fon-dlya-detey-3277-lar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5517232"/>
            <a:ext cx="2123728" cy="1211076"/>
          </a:xfrm>
          <a:prstGeom prst="rect">
            <a:avLst/>
          </a:prstGeom>
          <a:noFill/>
        </p:spPr>
      </p:pic>
      <p:pic>
        <p:nvPicPr>
          <p:cNvPr id="5" name="Picture 2" descr="C:\Users\Эдмон Дантес\Desktop\Конс для воспит муз воспитание детей с отклонениями в речевом развитии\картинки для слайдов консультации\muzyka-fon-dlya-detey-3277-larg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339"/>
          <a:stretch>
            <a:fillRect/>
          </a:stretch>
        </p:blipFill>
        <p:spPr bwMode="auto">
          <a:xfrm>
            <a:off x="3491880" y="5517232"/>
            <a:ext cx="1872208" cy="1152128"/>
          </a:xfrm>
          <a:prstGeom prst="rect">
            <a:avLst/>
          </a:prstGeom>
          <a:noFill/>
        </p:spPr>
      </p:pic>
      <p:pic>
        <p:nvPicPr>
          <p:cNvPr id="6" name="Picture 2" descr="C:\Users\Эдмон Дантес\Desktop\Конс для воспит муз воспитание детей с отклонениями в речевом развитии\картинки для слайдов консультации\muzyka-fon-dlya-detey-3277-large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5445224"/>
            <a:ext cx="1944216" cy="1125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6583362"/>
          </a:xfrm>
        </p:spPr>
        <p:txBody>
          <a:bodyPr>
            <a:normAutofit/>
          </a:bodyPr>
          <a:lstStyle/>
          <a:p>
            <a:r>
              <a:rPr lang="ru-RU" sz="3200" b="1" i="1" u="sng" dirty="0" smtClean="0">
                <a:solidFill>
                  <a:srgbClr val="0070C0"/>
                </a:solidFill>
              </a:rPr>
              <a:t>Музыка для пробуждения после дневного сна.</a:t>
            </a:r>
            <a:br>
              <a:rPr lang="ru-RU" sz="3200" b="1" i="1" u="sng" dirty="0" smtClean="0">
                <a:solidFill>
                  <a:srgbClr val="0070C0"/>
                </a:solidFill>
              </a:rPr>
            </a:br>
            <a:r>
              <a:rPr lang="ru-RU" sz="2400" b="1" i="1" u="sng" dirty="0" smtClean="0">
                <a:solidFill>
                  <a:srgbClr val="0070C0"/>
                </a:solidFill>
              </a:rPr>
              <a:t/>
            </a:r>
            <a:br>
              <a:rPr lang="ru-RU" sz="2400" b="1" i="1" u="sng" dirty="0" smtClean="0">
                <a:solidFill>
                  <a:srgbClr val="0070C0"/>
                </a:solidFill>
              </a:rPr>
            </a:br>
            <a:r>
              <a:rPr lang="ru-RU" sz="2400" b="1" dirty="0" smtClean="0"/>
              <a:t> Слушание тихой, нежной, лёгкой музыки, происходит от 2 до 8 минут, в зависимости от возраста детей. В таком индивидуальном пробуждении заложен </a:t>
            </a:r>
            <a:r>
              <a:rPr lang="ru-RU" sz="2400" b="1" dirty="0" err="1" smtClean="0"/>
              <a:t>коррекционно</a:t>
            </a:r>
            <a:r>
              <a:rPr lang="ru-RU" sz="2400" b="1" dirty="0" smtClean="0"/>
              <a:t>- </a:t>
            </a:r>
            <a:br>
              <a:rPr lang="ru-RU" sz="2400" b="1" dirty="0" smtClean="0"/>
            </a:br>
            <a:r>
              <a:rPr lang="ru-RU" sz="2400" b="1" dirty="0" smtClean="0"/>
              <a:t>профилактический эффект.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 Э.Григ "Утро"</a:t>
            </a:r>
            <a:r>
              <a:rPr lang="ru-RU" sz="2400" b="1" i="1" u="sng" dirty="0" smtClean="0">
                <a:solidFill>
                  <a:srgbClr val="0070C0"/>
                </a:solidFill>
              </a:rPr>
              <a:t/>
            </a:r>
            <a:br>
              <a:rPr lang="ru-RU" sz="2400" b="1" i="1" u="sng" dirty="0" smtClean="0">
                <a:solidFill>
                  <a:srgbClr val="0070C0"/>
                </a:solidFill>
              </a:rPr>
            </a:br>
            <a:r>
              <a:rPr lang="ru-RU" sz="2400" b="1" dirty="0" smtClean="0"/>
              <a:t> Ф.Мендельсон "Песня без слов«</a:t>
            </a:r>
            <a:br>
              <a:rPr lang="ru-RU" sz="2400" b="1" dirty="0" smtClean="0"/>
            </a:br>
            <a:r>
              <a:rPr lang="ru-RU" sz="2400" b="1" dirty="0" smtClean="0"/>
              <a:t> К.Сен-Санс "Аквариум«</a:t>
            </a:r>
            <a:br>
              <a:rPr lang="ru-RU" sz="2400" b="1" dirty="0" smtClean="0"/>
            </a:br>
            <a:r>
              <a:rPr lang="ru-RU" sz="2400" b="1" dirty="0" smtClean="0"/>
              <a:t> М.Мусоргский "Рассвет на Москва – реке»  </a:t>
            </a:r>
            <a:br>
              <a:rPr lang="ru-RU" sz="2400" b="1" dirty="0" smtClean="0"/>
            </a:br>
            <a:r>
              <a:rPr lang="ru-RU" sz="2400" b="1" dirty="0" smtClean="0"/>
              <a:t> В.Моцарт "Сонаты"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i="1" u="sng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Эдмон Дантес\Desktop\Конс для воспит муз воспитание детей с отклонениями в речевом развитии\картинки для слайдов консультации\muzyka-fon-dlya-detey-3277-lar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5517232"/>
            <a:ext cx="2123728" cy="1211076"/>
          </a:xfrm>
          <a:prstGeom prst="rect">
            <a:avLst/>
          </a:prstGeom>
          <a:noFill/>
        </p:spPr>
      </p:pic>
      <p:pic>
        <p:nvPicPr>
          <p:cNvPr id="5" name="Picture 2" descr="C:\Users\Эдмон Дантес\Desktop\Конс для воспит муз воспитание детей с отклонениями в речевом развитии\картинки для слайдов консультации\muzyka-fon-dlya-detey-3277-larg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339"/>
          <a:stretch>
            <a:fillRect/>
          </a:stretch>
        </p:blipFill>
        <p:spPr bwMode="auto">
          <a:xfrm>
            <a:off x="3491880" y="5517232"/>
            <a:ext cx="1872208" cy="1152128"/>
          </a:xfrm>
          <a:prstGeom prst="rect">
            <a:avLst/>
          </a:prstGeom>
          <a:noFill/>
        </p:spPr>
      </p:pic>
      <p:pic>
        <p:nvPicPr>
          <p:cNvPr id="6" name="Picture 2" descr="C:\Users\Эдмон Дантес\Desktop\Конс для воспит муз воспитание детей с отклонениями в речевом развитии\картинки для слайдов консультации\muzyka-fon-dlya-detey-3277-large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5445224"/>
            <a:ext cx="1944216" cy="1125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</TotalTime>
  <Words>457</Words>
  <Application>Microsoft Office PowerPoint</Application>
  <PresentationFormat>Экран (4:3)</PresentationFormat>
  <Paragraphs>70</Paragraphs>
  <Slides>20</Slides>
  <Notes>0</Notes>
  <HiddenSlides>0</HiddenSlides>
  <MMClips>9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Муниципальное дошкольное образовательное учреждение «Детский сад № 55»  Мастер-класс  «Музыкотерапия как средство сохранения и укрепления психического и  физического здоровья ребёнка».      Подготовила:         музыкальный       руководитель       Щукина Т.А.                                      2019 г.</vt:lpstr>
      <vt:lpstr> </vt:lpstr>
      <vt:lpstr> Музыкотерапия.  Музыкотерапия - это метод, использующий музыку в качестве средства коррекции эмоциональных отклонений, страхов, двигательных и речевых расстройств, отклонений в поведении, при коммуникативных затруднениях, а также для лечения различных соматических и психосоматических заболеваний. Музыкотерапия – это метод, использующий музыку в качестве лечебного средства, основанный на целительном воздействии музыки на физическое и психическое состояние человека, а так же при коммуникативных затруднениях  </vt:lpstr>
      <vt:lpstr>Влияние музыки на организм ребёнка </vt:lpstr>
      <vt:lpstr>Виды музыкотерапия в детском саду </vt:lpstr>
      <vt:lpstr> Музыкотерапия в течение дня   Музыка для утреннего приёма - располагает к тесному контакту между взрослым и ребенком, создает атмосферу уюта, тепла, любви и обеспечивает психологическое благополучие.  Варианты музыки: - Музыка В.А. Моцарта - «Утро» (музыка Грига из сюиты «Пер Гюн  - Музыкальные композиции (оркестр Поля Мориа)  - Обработки для русского народного оркестра («Барыня», «Камаринская», «Калинка»)   - Сен-Санс «Карнавал животных» (симфонический оркестр) </vt:lpstr>
      <vt:lpstr>Музыкотерапия перед дневным сном.    Музыка перед дневным сном оказывает оздоровляющее терапевтическое воздействие. Сон играет важную роль в обеспечении нервно-психического здоровья детей Дневной сон может сопровождаться следующими музыкальными произведениями:     - «Времена года» П. И. Чайковского. - Бетховен, соната № 14 «Лунная». - Бах – Гуно «Аве Мария». </vt:lpstr>
      <vt:lpstr>Как музыка влияет на сон.  Музыка перед сном способна вызывать у детей положительные эмоции. Они будут засыпать и просыпаться в хорошем настроении, что станет отличной мотивацией для контакта с другими людьми и выполнения каких-то поставленных перед ним задач. Классика действует на детей как успокоительное. Если превратить музыкотерапию перед сном в ежедневный ритуал, вскоре малыш будет ассоциировать выбранные композиции именно с этим. Он начнет быстрее погружаться в глубокий сон, а укладывать малыша станет на много проще.  </vt:lpstr>
      <vt:lpstr>Музыка для пробуждения после дневного сна.   Слушание тихой, нежной, лёгкой музыки, происходит от 2 до 8 минут, в зависимости от возраста детей. В таком индивидуальном пробуждении заложен коррекционно-  профилактический эффект.   Э.Григ "Утро"  Ф.Мендельсон "Песня без слов«  К.Сен-Санс "Аквариум«  М.Мусоргский "Рассвет на Москва – реке»    В.Моцарт "Сонаты"   </vt:lpstr>
      <vt:lpstr>Музыкотерапия для вечернего времени.         - Мендельсон «Концерт для скрипки с оркестром». - Бах «Органные произведение». -  Вивальди «Времена года». -  «Голоса природы». </vt:lpstr>
      <vt:lpstr> </vt:lpstr>
      <vt:lpstr>Музыкотерапия в коррекционной логопедической работе с детьми с ТНР</vt:lpstr>
      <vt:lpstr>Рецептивная  музыкотерапия для детей Упражнение «Шум моря» Дети слушают звуки моря, а затем им  предлагают «подышать», как море. Сделать тихий, мягкий вдох животом и плавно поднять вверх руки. А потом, выдохнуть на звук «Ш». Выдыхать долго, втягивая живот, чтоб вышел весь воздух. Мягко опустить руки и снова вдохнуть. </vt:lpstr>
      <vt:lpstr> Мы спокойно отдыхаем, Сном волшебным засыпаем. Дышится легко, ровно, глубоко… Наши руки отдыхают… Ноги тоже отдыхают… Отдыхают, засыпают… (2 раза) Дышится легко… ровно… глубоко… Напряженье улетело… И расслаблено всё тело. Будто мы лежим на травке, На зелёной, мягкой травке… Греет солнышко сейчас… Ножки тёплые у нас… Дышится легко… ровно… глубоко… Мы спокойно отдыхали, Сном волшебным засыпали. Хорошо нам отдыхать!  Но пора уже вставать!  </vt:lpstr>
      <vt:lpstr>Активная музыкотерапия для детей.  Упражнение по ритмотерапии «Пузырьки воздуха» Под звуки плеска волн дети очень тихо, легко и мягко ходят на носочках. Они представляют себя пузырьками  воздуха, лёгкими и невесомыми. </vt:lpstr>
      <vt:lpstr>«Волшебные нити» Изотерапийная игра </vt:lpstr>
      <vt:lpstr>Упражнение по музыкоизотерапии Картина В.М.Васнецова «Ковёр-самолёт»</vt:lpstr>
      <vt:lpstr>Упражнение по музыкоизотерапии Картина В.А.Васнецова «Спящая царевна»</vt:lpstr>
      <vt:lpstr>Таким образом, становится ясно, что использование музыкотерапии в дошкольных образовательных учреждениях выступает как необходимое условие полноценного развития детей. </vt:lpstr>
      <vt:lpstr>Спасибо за внимание.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 Александровна</dc:creator>
  <cp:lastModifiedBy>MAFIA</cp:lastModifiedBy>
  <cp:revision>189</cp:revision>
  <dcterms:created xsi:type="dcterms:W3CDTF">2017-10-17T20:48:25Z</dcterms:created>
  <dcterms:modified xsi:type="dcterms:W3CDTF">2020-12-22T07:23:51Z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658918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