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6" r:id="rId1"/>
  </p:sldMasterIdLst>
  <p:sldIdLst>
    <p:sldId id="256" r:id="rId2"/>
    <p:sldId id="258" r:id="rId3"/>
    <p:sldId id="261" r:id="rId4"/>
    <p:sldId id="272" r:id="rId5"/>
    <p:sldId id="273" r:id="rId6"/>
    <p:sldId id="274" r:id="rId7"/>
    <p:sldId id="275" r:id="rId8"/>
    <p:sldId id="276" r:id="rId9"/>
    <p:sldId id="280" r:id="rId10"/>
    <p:sldId id="282" r:id="rId11"/>
    <p:sldId id="283" r:id="rId12"/>
    <p:sldId id="271" r:id="rId13"/>
    <p:sldId id="284" r:id="rId14"/>
    <p:sldId id="285" r:id="rId15"/>
    <p:sldId id="286" r:id="rId16"/>
    <p:sldId id="287" r:id="rId17"/>
    <p:sldId id="288" r:id="rId18"/>
    <p:sldId id="289" r:id="rId19"/>
    <p:sldId id="29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6699FF"/>
    <a:srgbClr val="F42C49"/>
    <a:srgbClr val="FF99CC"/>
    <a:srgbClr val="66FF66"/>
    <a:srgbClr val="E6FEE7"/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87" d="100"/>
          <a:sy n="87" d="100"/>
        </p:scale>
        <p:origin x="11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51660-AE92-FC44-B582-F28AF307EEAB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329E682C-67E1-C54B-A49E-4ED818B3DC0D}">
      <dgm:prSet phldrT="[Текст]"/>
      <dgm:spPr/>
      <dgm:t>
        <a:bodyPr/>
        <a:lstStyle/>
        <a:p>
          <a:r>
            <a:rPr lang="ru-RU" cap="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концептуальная основа</a:t>
          </a:r>
        </a:p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(научная база технологии, те психолого-педагогические идеи, которые заложены в ее фундамент)</a:t>
          </a:r>
          <a:endParaRPr lang="ru-RU" dirty="0"/>
        </a:p>
      </dgm:t>
    </dgm:pt>
    <dgm:pt modelId="{5B604B7E-621A-7F4D-9BB7-40B1EE458EFE}" type="parTrans" cxnId="{E4C4E786-5CF5-7442-8204-7F46FE18DB25}">
      <dgm:prSet/>
      <dgm:spPr/>
      <dgm:t>
        <a:bodyPr/>
        <a:lstStyle/>
        <a:p>
          <a:endParaRPr lang="ru-RU"/>
        </a:p>
      </dgm:t>
    </dgm:pt>
    <dgm:pt modelId="{3770B9D5-5BA2-2D4C-9EB4-2F109CEE1267}" type="sibTrans" cxnId="{E4C4E786-5CF5-7442-8204-7F46FE18DB25}">
      <dgm:prSet/>
      <dgm:spPr/>
      <dgm:t>
        <a:bodyPr/>
        <a:lstStyle/>
        <a:p>
          <a:endParaRPr lang="ru-RU"/>
        </a:p>
      </dgm:t>
    </dgm:pt>
    <dgm:pt modelId="{CC306DD0-7C90-284A-BB7D-8940A3054441}">
      <dgm:prSet phldrT="[Текст]"/>
      <dgm:spPr/>
      <dgm:t>
        <a:bodyPr/>
        <a:lstStyle/>
        <a:p>
          <a:r>
            <a:rPr lang="ru-RU" cap="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содержательная часть </a:t>
          </a:r>
        </a:p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(цели и содержание обучения и воспитания)</a:t>
          </a:r>
          <a:endParaRPr lang="ru-RU" dirty="0"/>
        </a:p>
      </dgm:t>
    </dgm:pt>
    <dgm:pt modelId="{20910561-F4F9-164F-853F-644F9F79139D}" type="parTrans" cxnId="{5A86D026-93A3-D149-86BB-5A296DFAA1E7}">
      <dgm:prSet/>
      <dgm:spPr/>
      <dgm:t>
        <a:bodyPr/>
        <a:lstStyle/>
        <a:p>
          <a:endParaRPr lang="ru-RU"/>
        </a:p>
      </dgm:t>
    </dgm:pt>
    <dgm:pt modelId="{6A3CF3C4-5CF0-3A47-A8C3-EB683755E457}" type="sibTrans" cxnId="{5A86D026-93A3-D149-86BB-5A296DFAA1E7}">
      <dgm:prSet/>
      <dgm:spPr/>
      <dgm:t>
        <a:bodyPr/>
        <a:lstStyle/>
        <a:p>
          <a:endParaRPr lang="ru-RU"/>
        </a:p>
      </dgm:t>
    </dgm:pt>
    <dgm:pt modelId="{67CF0917-0AF9-B340-A6A4-BA833B44B7AB}">
      <dgm:prSet phldrT="[Текст]"/>
      <dgm:spPr/>
      <dgm:t>
        <a:bodyPr/>
        <a:lstStyle/>
        <a:p>
          <a:r>
            <a:rPr lang="ru-RU" cap="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процессуальная часть</a:t>
          </a:r>
        </a:p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(формы, методы, средства, условия организации учебно-воспитательного процесса, результаты)</a:t>
          </a:r>
          <a:endParaRPr lang="ru-RU" dirty="0"/>
        </a:p>
      </dgm:t>
    </dgm:pt>
    <dgm:pt modelId="{0405B16B-60C2-C642-956C-68CDE959E4E6}" type="parTrans" cxnId="{60A057B8-6E61-D34E-8A30-2709A2E1CF79}">
      <dgm:prSet/>
      <dgm:spPr/>
      <dgm:t>
        <a:bodyPr/>
        <a:lstStyle/>
        <a:p>
          <a:endParaRPr lang="ru-RU"/>
        </a:p>
      </dgm:t>
    </dgm:pt>
    <dgm:pt modelId="{3AE93FD1-CDD1-5347-889C-631F2D313ED2}" type="sibTrans" cxnId="{60A057B8-6E61-D34E-8A30-2709A2E1CF79}">
      <dgm:prSet/>
      <dgm:spPr/>
      <dgm:t>
        <a:bodyPr/>
        <a:lstStyle/>
        <a:p>
          <a:endParaRPr lang="ru-RU"/>
        </a:p>
      </dgm:t>
    </dgm:pt>
    <dgm:pt modelId="{3BE34AB0-A95E-4A4F-A6F9-AD2D8CEB42B8}" type="pres">
      <dgm:prSet presAssocID="{3F851660-AE92-FC44-B582-F28AF307EEAB}" presName="Name0" presStyleCnt="0">
        <dgm:presLayoutVars>
          <dgm:dir/>
          <dgm:resizeHandles val="exact"/>
        </dgm:presLayoutVars>
      </dgm:prSet>
      <dgm:spPr/>
    </dgm:pt>
    <dgm:pt modelId="{C6FF3D7F-1D2A-0343-A353-1358A92C009D}" type="pres">
      <dgm:prSet presAssocID="{329E682C-67E1-C54B-A49E-4ED818B3DC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5E4FD-CCED-094C-8B83-DA24D5302C57}" type="pres">
      <dgm:prSet presAssocID="{3770B9D5-5BA2-2D4C-9EB4-2F109CEE126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75AFFCD-7EE5-FD4E-8423-C6177D36270F}" type="pres">
      <dgm:prSet presAssocID="{3770B9D5-5BA2-2D4C-9EB4-2F109CEE126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E0B3588-EBD5-9649-BA4A-859059487395}" type="pres">
      <dgm:prSet presAssocID="{CC306DD0-7C90-284A-BB7D-8940A305444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AEF93-AF32-B443-936B-0F15B96B06C9}" type="pres">
      <dgm:prSet presAssocID="{6A3CF3C4-5CF0-3A47-A8C3-EB683755E45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76F5726-6B62-C949-8423-5ACDE9630B80}" type="pres">
      <dgm:prSet presAssocID="{6A3CF3C4-5CF0-3A47-A8C3-EB683755E45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241C6AF-C2CA-4F46-BFE6-A31C1828D270}" type="pres">
      <dgm:prSet presAssocID="{67CF0917-0AF9-B340-A6A4-BA833B44B7A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58F036-9CA1-4E05-A057-5D99DFB5BAEF}" type="presOf" srcId="{3770B9D5-5BA2-2D4C-9EB4-2F109CEE1267}" destId="{18F5E4FD-CCED-094C-8B83-DA24D5302C57}" srcOrd="0" destOrd="0" presId="urn:microsoft.com/office/officeart/2005/8/layout/process1"/>
    <dgm:cxn modelId="{FBB2E2CB-5E70-4871-A329-D06A7EC2DB3C}" type="presOf" srcId="{6A3CF3C4-5CF0-3A47-A8C3-EB683755E457}" destId="{A95AEF93-AF32-B443-936B-0F15B96B06C9}" srcOrd="0" destOrd="0" presId="urn:microsoft.com/office/officeart/2005/8/layout/process1"/>
    <dgm:cxn modelId="{E4C4E786-5CF5-7442-8204-7F46FE18DB25}" srcId="{3F851660-AE92-FC44-B582-F28AF307EEAB}" destId="{329E682C-67E1-C54B-A49E-4ED818B3DC0D}" srcOrd="0" destOrd="0" parTransId="{5B604B7E-621A-7F4D-9BB7-40B1EE458EFE}" sibTransId="{3770B9D5-5BA2-2D4C-9EB4-2F109CEE1267}"/>
    <dgm:cxn modelId="{60A057B8-6E61-D34E-8A30-2709A2E1CF79}" srcId="{3F851660-AE92-FC44-B582-F28AF307EEAB}" destId="{67CF0917-0AF9-B340-A6A4-BA833B44B7AB}" srcOrd="2" destOrd="0" parTransId="{0405B16B-60C2-C642-956C-68CDE959E4E6}" sibTransId="{3AE93FD1-CDD1-5347-889C-631F2D313ED2}"/>
    <dgm:cxn modelId="{9B9E4A56-00FC-43D6-97C0-F1C004C6757D}" type="presOf" srcId="{6A3CF3C4-5CF0-3A47-A8C3-EB683755E457}" destId="{C76F5726-6B62-C949-8423-5ACDE9630B80}" srcOrd="1" destOrd="0" presId="urn:microsoft.com/office/officeart/2005/8/layout/process1"/>
    <dgm:cxn modelId="{99C7F82A-C542-4786-A097-D13F4753CEFC}" type="presOf" srcId="{CC306DD0-7C90-284A-BB7D-8940A3054441}" destId="{3E0B3588-EBD5-9649-BA4A-859059487395}" srcOrd="0" destOrd="0" presId="urn:microsoft.com/office/officeart/2005/8/layout/process1"/>
    <dgm:cxn modelId="{FD0D31F4-4EFF-4672-97DB-0D216D5F2513}" type="presOf" srcId="{67CF0917-0AF9-B340-A6A4-BA833B44B7AB}" destId="{0241C6AF-C2CA-4F46-BFE6-A31C1828D270}" srcOrd="0" destOrd="0" presId="urn:microsoft.com/office/officeart/2005/8/layout/process1"/>
    <dgm:cxn modelId="{7E09A379-8C3A-4A84-848C-ED41C46A4FA2}" type="presOf" srcId="{3770B9D5-5BA2-2D4C-9EB4-2F109CEE1267}" destId="{B75AFFCD-7EE5-FD4E-8423-C6177D36270F}" srcOrd="1" destOrd="0" presId="urn:microsoft.com/office/officeart/2005/8/layout/process1"/>
    <dgm:cxn modelId="{45EF3BB1-4F4D-4BE2-9B20-F6C81596534F}" type="presOf" srcId="{329E682C-67E1-C54B-A49E-4ED818B3DC0D}" destId="{C6FF3D7F-1D2A-0343-A353-1358A92C009D}" srcOrd="0" destOrd="0" presId="urn:microsoft.com/office/officeart/2005/8/layout/process1"/>
    <dgm:cxn modelId="{73FDF17F-4BF1-4E3D-AD8C-CE873060706B}" type="presOf" srcId="{3F851660-AE92-FC44-B582-F28AF307EEAB}" destId="{3BE34AB0-A95E-4A4F-A6F9-AD2D8CEB42B8}" srcOrd="0" destOrd="0" presId="urn:microsoft.com/office/officeart/2005/8/layout/process1"/>
    <dgm:cxn modelId="{5A86D026-93A3-D149-86BB-5A296DFAA1E7}" srcId="{3F851660-AE92-FC44-B582-F28AF307EEAB}" destId="{CC306DD0-7C90-284A-BB7D-8940A3054441}" srcOrd="1" destOrd="0" parTransId="{20910561-F4F9-164F-853F-644F9F79139D}" sibTransId="{6A3CF3C4-5CF0-3A47-A8C3-EB683755E457}"/>
    <dgm:cxn modelId="{F253F6FC-7A83-4B4A-A5B6-DDFE2943DAEE}" type="presParOf" srcId="{3BE34AB0-A95E-4A4F-A6F9-AD2D8CEB42B8}" destId="{C6FF3D7F-1D2A-0343-A353-1358A92C009D}" srcOrd="0" destOrd="0" presId="urn:microsoft.com/office/officeart/2005/8/layout/process1"/>
    <dgm:cxn modelId="{7143EE8F-C2E7-4A5E-8B2B-5F1D57483578}" type="presParOf" srcId="{3BE34AB0-A95E-4A4F-A6F9-AD2D8CEB42B8}" destId="{18F5E4FD-CCED-094C-8B83-DA24D5302C57}" srcOrd="1" destOrd="0" presId="urn:microsoft.com/office/officeart/2005/8/layout/process1"/>
    <dgm:cxn modelId="{FCC43B05-57F0-4E3E-99AF-DF83114ABAD9}" type="presParOf" srcId="{18F5E4FD-CCED-094C-8B83-DA24D5302C57}" destId="{B75AFFCD-7EE5-FD4E-8423-C6177D36270F}" srcOrd="0" destOrd="0" presId="urn:microsoft.com/office/officeart/2005/8/layout/process1"/>
    <dgm:cxn modelId="{62289096-2497-4A09-B125-3A9AF9594A2D}" type="presParOf" srcId="{3BE34AB0-A95E-4A4F-A6F9-AD2D8CEB42B8}" destId="{3E0B3588-EBD5-9649-BA4A-859059487395}" srcOrd="2" destOrd="0" presId="urn:microsoft.com/office/officeart/2005/8/layout/process1"/>
    <dgm:cxn modelId="{93B1770D-91BA-4BA6-BA12-6D265CB532F9}" type="presParOf" srcId="{3BE34AB0-A95E-4A4F-A6F9-AD2D8CEB42B8}" destId="{A95AEF93-AF32-B443-936B-0F15B96B06C9}" srcOrd="3" destOrd="0" presId="urn:microsoft.com/office/officeart/2005/8/layout/process1"/>
    <dgm:cxn modelId="{28AFA17E-FDE9-4717-8080-42201EE81350}" type="presParOf" srcId="{A95AEF93-AF32-B443-936B-0F15B96B06C9}" destId="{C76F5726-6B62-C949-8423-5ACDE9630B80}" srcOrd="0" destOrd="0" presId="urn:microsoft.com/office/officeart/2005/8/layout/process1"/>
    <dgm:cxn modelId="{5B19B308-9F58-4F33-90C6-D39F7608D11F}" type="presParOf" srcId="{3BE34AB0-A95E-4A4F-A6F9-AD2D8CEB42B8}" destId="{0241C6AF-C2CA-4F46-BFE6-A31C1828D27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F3D7F-1D2A-0343-A353-1358A92C009D}">
      <dsp:nvSpPr>
        <dsp:cNvPr id="0" name=""/>
        <dsp:cNvSpPr/>
      </dsp:nvSpPr>
      <dsp:spPr>
        <a:xfrm>
          <a:off x="5759" y="1460792"/>
          <a:ext cx="1721494" cy="1517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cap="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концептуальная основа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(научная база технологии, те психолого-педагогические идеи, которые заложены в ее фундамент)</a:t>
          </a:r>
          <a:endParaRPr lang="ru-RU" sz="1200" kern="1200" dirty="0"/>
        </a:p>
      </dsp:txBody>
      <dsp:txXfrm>
        <a:off x="50192" y="1505225"/>
        <a:ext cx="1632628" cy="1428201"/>
      </dsp:txXfrm>
    </dsp:sp>
    <dsp:sp modelId="{18F5E4FD-CCED-094C-8B83-DA24D5302C57}">
      <dsp:nvSpPr>
        <dsp:cNvPr id="0" name=""/>
        <dsp:cNvSpPr/>
      </dsp:nvSpPr>
      <dsp:spPr>
        <a:xfrm>
          <a:off x="1899404" y="2005861"/>
          <a:ext cx="364956" cy="4269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899404" y="2091247"/>
        <a:ext cx="255469" cy="256158"/>
      </dsp:txXfrm>
    </dsp:sp>
    <dsp:sp modelId="{3E0B3588-EBD5-9649-BA4A-859059487395}">
      <dsp:nvSpPr>
        <dsp:cNvPr id="0" name=""/>
        <dsp:cNvSpPr/>
      </dsp:nvSpPr>
      <dsp:spPr>
        <a:xfrm>
          <a:off x="2415852" y="1460792"/>
          <a:ext cx="1721494" cy="1517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cap="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содержательная часть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(цели и содержание обучения и воспитания)</a:t>
          </a:r>
          <a:endParaRPr lang="ru-RU" sz="1200" kern="1200" dirty="0"/>
        </a:p>
      </dsp:txBody>
      <dsp:txXfrm>
        <a:off x="2460285" y="1505225"/>
        <a:ext cx="1632628" cy="1428201"/>
      </dsp:txXfrm>
    </dsp:sp>
    <dsp:sp modelId="{A95AEF93-AF32-B443-936B-0F15B96B06C9}">
      <dsp:nvSpPr>
        <dsp:cNvPr id="0" name=""/>
        <dsp:cNvSpPr/>
      </dsp:nvSpPr>
      <dsp:spPr>
        <a:xfrm>
          <a:off x="4309496" y="2005861"/>
          <a:ext cx="364956" cy="4269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309496" y="2091247"/>
        <a:ext cx="255469" cy="256158"/>
      </dsp:txXfrm>
    </dsp:sp>
    <dsp:sp modelId="{0241C6AF-C2CA-4F46-BFE6-A31C1828D270}">
      <dsp:nvSpPr>
        <dsp:cNvPr id="0" name=""/>
        <dsp:cNvSpPr/>
      </dsp:nvSpPr>
      <dsp:spPr>
        <a:xfrm>
          <a:off x="4825945" y="1460792"/>
          <a:ext cx="1721494" cy="1517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cap="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процессуальная часть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(формы, методы, средства, условия организации учебно-воспитательного процесса, результаты)</a:t>
          </a:r>
          <a:endParaRPr lang="ru-RU" sz="1200" kern="1200" dirty="0"/>
        </a:p>
      </dsp:txBody>
      <dsp:txXfrm>
        <a:off x="4870378" y="1505225"/>
        <a:ext cx="1632628" cy="1428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156A8F1-2BB6-459B-A4E1-BD2EA2CC7B78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D2CAF229-EB91-4F1E-A997-5D36E344C8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3AC41-8BCB-4DA9-B2FB-186E0706E442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D6D3B-3705-485D-9BCD-DA3B84D355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350025-AAF4-412F-855D-7270E605367F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EF563-C8C9-4E8E-B9BC-BA33BAE8A9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2D6F182-C83E-4EE7-B28F-7371B34A180F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8C011F0B-7F12-46D2-B789-92BED6C085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C67D70E1-C26A-4F07-890F-67D5BDE5F7F1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E03E9953-EE62-47F4-A314-E62448181A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C097D-C007-4925-89CD-2DF5520FF7BA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F693-AEDB-4B9A-B1E0-8BA70DC884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A1A00-EBA1-4094-9DF0-1AC9F5A24962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4081D-3879-4853-BE92-2908067B05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3D17C6C6-30B0-4D1B-B1F9-2483A4BE3811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8A798FC-54D5-4428-8A9C-E9B554D4A8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69605-EE6E-4ECB-96B3-B7AED1A4700B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0E86B-7F4F-410D-A4E1-67D9B66EB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E586F20C-26D6-4FCC-8F3B-73161EB80467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D931D72-79D2-4C11-9A9F-9CD5E769C9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3117544B-29FF-4A86-B31C-4BD1F7D18482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B6C0CC6-8E0A-4FA8-85E7-F6059C137D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356274-0AA2-4851-874D-650A75754FFA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2174ED-1DAC-4A48-B718-28E4FEFE8D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836712"/>
            <a:ext cx="8175823" cy="27351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ТЕХНОЛОГИИ,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 </a:t>
            </a:r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ф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ормы  методы </a:t>
            </a:r>
            <a:b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обучения и воспитания ребенка  </a:t>
            </a:r>
            <a:b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  в соответствии с ФГОС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357694"/>
            <a:ext cx="4939951" cy="215112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Кузьмина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Ю.В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Самостоятельная деятельность детей.</a:t>
            </a:r>
            <a:endParaRPr lang="ru-RU" sz="2800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642911" y="1943862"/>
            <a:ext cx="80327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санитарно-эпидемиологическим требованиям к содержанию и организации работы в дошкольных организациях на самостоятельную деятельность детей 3-7 лет (игры, подготовка к образовательной деятельности, личная гигиена) в режиме дня должно отводиться не менее 3-4 часов.</a:t>
            </a: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643446"/>
            <a:ext cx="42672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15404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Развивающая предметно-пространственная среда </a:t>
            </a:r>
            <a:endParaRPr lang="ru-RU" sz="2800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642911" y="1465935"/>
            <a:ext cx="721523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содержательно – насыщенной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Font typeface="Wingdings" pitchFamily="2" charset="2"/>
              <a:buChar char="v"/>
              <a:tabLst>
                <a:tab pos="4572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трансформируемой;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полифункциональной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вариативной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доступной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безопасной.</a:t>
            </a:r>
          </a:p>
        </p:txBody>
      </p:sp>
      <p:pic>
        <p:nvPicPr>
          <p:cNvPr id="5" name="Рисунок 4" descr="CIMG3880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000372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357167"/>
            <a:ext cx="7786742" cy="157163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НОД реализуется через организацию двигательной деятельности</a:t>
            </a:r>
            <a:b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сад\Мои документы\Мои рисунки\Мои рисунки\02.03.09\DSCN3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3792" y="3000372"/>
            <a:ext cx="2515860" cy="21431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1720840"/>
            <a:ext cx="5857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дидактические игры,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упражнения;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Соревнования;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ситуации;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Досуг;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Ритмика;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Аэробика, детский фитнес;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Спортивные игры и упражнения;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Аттракционы;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Спортивные праздники;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плавания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НОД реализуется через организацию игровой деятельности</a:t>
            </a:r>
            <a:endParaRPr lang="ru-RU" sz="28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85926"/>
            <a:ext cx="50720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Сюжетные игры;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правилами;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игровой ситуации по режимным моментам, с использованием литературного произведения;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речевым сопровождением;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Пальчиковые игры;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Театрализованные игры.</a:t>
            </a:r>
          </a:p>
        </p:txBody>
      </p:sp>
      <p:pic>
        <p:nvPicPr>
          <p:cNvPr id="4" name="Picture 2" descr="C:\Documents and Settings\сад\Мои документы\Мои рисунки\Мои рисунки\02.03.09\DSCN3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928934"/>
            <a:ext cx="2476517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НОД реализуется через организацию продуктивной деятельности</a:t>
            </a:r>
            <a:endParaRPr lang="ru-RU" sz="28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85926"/>
            <a:ext cx="45005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Мастерская по изготовлению продуктов детского творчества;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проектов;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творческой группы;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дизайн;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Опытно-экспериментальная деятельность;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Выставки;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Мини-музеи.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сад\Мои документы\Мои рисунки\Мои рисунки\открытие библ\DSCN2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643182"/>
            <a:ext cx="2500330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НОД реализуется через организацию чтения художественной литературы</a:t>
            </a:r>
            <a:endParaRPr lang="ru-RU" sz="28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82341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Обсуждение;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Заучивание, рассказывание;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Самостоятельная художественная речевая деятельность;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Викторина;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КВН;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Вопросы и ответы;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книжек;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Выставки в книжном уголке;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Литературные праздники, досуги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НОД реализуется через организацию познавательно-исследовательской деятельности</a:t>
            </a:r>
            <a:endParaRPr lang="ru-RU" sz="28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582341"/>
            <a:ext cx="53578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проблемных ситуаций;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Экспериментирование;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Коллекционирование;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Моделирование;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(сюжетные, с правилами);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Интеллектуальные игры;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Мини-музеи;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Увлечения.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сад\Мои документы\Мои рисунки\Мои рисунки\02.03.09\Изображение 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000372"/>
            <a:ext cx="2762269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НОД реализуется через организацию коммуникативной деятельности</a:t>
            </a:r>
            <a:endParaRPr lang="ru-RU" sz="28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643050"/>
            <a:ext cx="5143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Беседа, ситуативный разговор;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Речевая ситуация;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и отгадывание загадок;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(сюжетные, с правилами, театрализованные);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Игровые ситуации;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Этюды и постановки;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НОД реализуется через организацию трудовой деятельности</a:t>
            </a:r>
            <a:endParaRPr lang="ru-RU" sz="28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28736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Дежурство;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Поручения;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Задания;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Самообслуживание;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Совместные действия;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Экскурсия</a:t>
            </a: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86861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Bookman Old Style" pitchFamily="18" charset="0"/>
              </a:rPr>
              <a:t>Спасибо за внимание!</a:t>
            </a:r>
            <a:endParaRPr lang="ru-RU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836712"/>
            <a:ext cx="6840760" cy="11521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Понятие и структура педагогической науки</a:t>
            </a:r>
            <a:br>
              <a:rPr lang="ru-RU" sz="3200" b="1" i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</a:br>
            <a:endParaRPr lang="ru-RU" sz="3200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844824"/>
            <a:ext cx="3357586" cy="41764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0" dirty="0" smtClean="0"/>
              <a:t>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«Технология» происходит от греческих</a:t>
            </a:r>
            <a:r>
              <a:rPr lang="ru-RU" sz="20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techne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искусство, мастерство и</a:t>
            </a:r>
            <a:r>
              <a:rPr lang="ru-RU" sz="20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logos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наука, закон. Дословно технология – это наука о мастерстве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071678"/>
            <a:ext cx="3929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«….универсальное искусство учить всех всему, учить с верным успехом, быстро, основательно, приводя учащихся к добрым нравам и глубокому благочестию». </a:t>
            </a:r>
          </a:p>
          <a:p>
            <a:pPr marL="68580" indent="0"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Я.А. Каменский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4" y="-603448"/>
            <a:ext cx="8760272" cy="224649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структура педагогической технологии</a:t>
            </a:r>
            <a:r>
              <a:rPr lang="ru-RU" sz="2800" i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endParaRPr lang="ru-RU" sz="2800" i="1" dirty="0">
              <a:solidFill>
                <a:srgbClr val="7030A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71240901"/>
              </p:ext>
            </p:extLst>
          </p:nvPr>
        </p:nvGraphicFramePr>
        <p:xfrm>
          <a:off x="1142976" y="1714488"/>
          <a:ext cx="6553200" cy="443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  <a:latin typeface="Bookman Old Style" pitchFamily="18" charset="0"/>
              </a:rPr>
              <a:t>К современным образовательным технологиям относят:</a:t>
            </a:r>
            <a:endParaRPr lang="ru-RU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428736"/>
            <a:ext cx="607221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Развивающие технологии; 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Проблемное обучение; 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Игровая технология;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технологии; 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Информационно-коммуникативные технологии; 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Технология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метода «Ситуация»;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ТРИЗ </a:t>
            </a:r>
          </a:p>
          <a:p>
            <a:pPr>
              <a:buFont typeface="Wingdings" pitchFamily="2" charset="2"/>
              <a:buChar char="v"/>
            </a:pP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1"/>
            <a:ext cx="8003232" cy="55269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Использование адекватных возрасту форм работы с детьми</a:t>
            </a:r>
            <a:endParaRPr lang="ru-RU" sz="31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755576" y="3735665"/>
            <a:ext cx="8137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28736"/>
            <a:ext cx="535783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Tx/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игра;</a:t>
            </a:r>
          </a:p>
          <a:p>
            <a:pPr eaLnBrk="1" hangingPunct="1">
              <a:buClrTx/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наблюдение;</a:t>
            </a:r>
          </a:p>
          <a:p>
            <a:pPr eaLnBrk="1" hangingPunct="1">
              <a:buClrTx/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беседа, разговор;</a:t>
            </a:r>
          </a:p>
          <a:p>
            <a:pPr eaLnBrk="1" hangingPunct="1">
              <a:buClrTx/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решение проблемных ситуаций;</a:t>
            </a:r>
          </a:p>
          <a:p>
            <a:pPr eaLnBrk="1" hangingPunct="1">
              <a:buClrTx/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экспериментирование;</a:t>
            </a:r>
          </a:p>
          <a:p>
            <a:pPr eaLnBrk="1" hangingPunct="1">
              <a:buClrTx/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коллекционирование</a:t>
            </a:r>
          </a:p>
          <a:p>
            <a:pPr eaLnBrk="1" hangingPunct="1">
              <a:buClrTx/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и др.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16632"/>
            <a:ext cx="7891462" cy="130100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Организованная образовательная деятельность </a:t>
            </a:r>
            <a:endParaRPr lang="ru-RU" sz="2800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1042988" y="1700213"/>
            <a:ext cx="78501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организация совместной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педагога с детьми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4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одним ребенком;</a:t>
            </a:r>
          </a:p>
          <a:p>
            <a:pPr lvl="4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 подгруппой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4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целой группой детей.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Выбор количества детей зависит от: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возрастных и индивидуальных особенностей детей;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вида деятельности (игровая,  познавательно - исследовательская, двигательная, продуктивная) 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интереса к данному занятию;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сложности материала;</a:t>
            </a:r>
          </a:p>
          <a:p>
            <a:endParaRPr lang="ru-RU" sz="2400" dirty="0">
              <a:latin typeface="Corbel" pitchFamily="34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необходимо помнить, что каждый ребенок должен получить одинаковые стартовые возможности для обучения в школе.</a:t>
            </a:r>
          </a:p>
          <a:p>
            <a:endParaRPr lang="ru-RU" sz="2800" b="1" dirty="0">
              <a:latin typeface="Corbel" pitchFamily="34" charset="0"/>
            </a:endParaRPr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267" y="2285992"/>
            <a:ext cx="2270261" cy="164307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603448"/>
            <a:ext cx="8568952" cy="1800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Организованная образовательная деятельность </a:t>
            </a:r>
            <a:endParaRPr lang="ru-RU" sz="2400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428736"/>
          <a:ext cx="8178827" cy="373530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78827"/>
              </a:tblGrid>
              <a:tr h="304958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b="1" i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Непосредственно образовательная деятельность </a:t>
                      </a:r>
                      <a:r>
                        <a:rPr lang="ru-RU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 через организацию различных видов детской деятельности или их интеграцию с использованием разнообразных форм и методов работы,</a:t>
                      </a:r>
                      <a:r>
                        <a:rPr lang="ru-RU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выбор которых осуществляется педагогами самостоятельно в зависимости от контингента детей, уровня освоения общеобразовательной программы дошкольного образования и решения конкретных образовательных задач.</a:t>
                      </a:r>
                      <a:br>
                        <a:rPr lang="ru-RU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br>
                        <a:rPr lang="ru-RU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 Согласно теории Л.С. </a:t>
                      </a:r>
                      <a:r>
                        <a:rPr lang="ru-RU" sz="20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Выготского</a:t>
                      </a:r>
                      <a:r>
                        <a:rPr lang="ru-RU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и его последователей, процессы воспитания и обучения не сами по себе непосредственно развивают ребенка, а лишь тогда, когда они имеют </a:t>
                      </a:r>
                      <a:r>
                        <a:rPr lang="ru-RU" sz="20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деятельностные</a:t>
                      </a:r>
                      <a:r>
                        <a:rPr lang="ru-RU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формы </a:t>
                      </a:r>
                      <a:r>
                        <a:rPr lang="ru-RU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обладают соответствующим содержанием</a:t>
                      </a:r>
                      <a:r>
                        <a:rPr lang="ru-RU" sz="1800" b="1" dirty="0" smtClean="0">
                          <a:latin typeface="Monotype Corsiva" panose="03010101010201010101" pitchFamily="66" charset="0"/>
                        </a:rPr>
                        <a:t>.</a:t>
                      </a:r>
                      <a:endParaRPr lang="ru-RU" dirty="0"/>
                    </a:p>
                  </a:txBody>
                  <a:tcPr marL="77706" marR="77706" marT="38853" marB="38853" horzOverflow="overflow"/>
                </a:tc>
              </a:tr>
            </a:tbl>
          </a:graphicData>
        </a:graphic>
      </p:graphicFrame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214950"/>
            <a:ext cx="1986698" cy="146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293688"/>
          <a:ext cx="8893175" cy="602138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678893"/>
                <a:gridCol w="214282"/>
              </a:tblGrid>
              <a:tr h="6021389">
                <a:tc>
                  <a:txBody>
                    <a:bodyPr/>
                    <a:lstStyle/>
                    <a:p>
                      <a:pPr algn="ctr" eaLnBrk="0" hangingPunct="0"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i="1" dirty="0" smtClean="0">
                          <a:solidFill>
                            <a:srgbClr val="7030A0"/>
                          </a:solidFill>
                          <a:latin typeface="Bookman Old Style" pitchFamily="18" charset="0"/>
                        </a:rPr>
                        <a:t>Формы проведения  образовательной деятельности в режиме дня:</a:t>
                      </a:r>
                    </a:p>
                    <a:p>
                      <a:pPr eaLnBrk="0" hangingPunct="0"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Подвижные игры с правилами (в том числе народные), игровые упражнения, двигательные паузы, спортивные пробежки, соревнования и праздники, физкультурные минутки;</a:t>
                      </a:r>
                    </a:p>
                    <a:p>
                      <a:pPr eaLnBrk="0" hangingPunct="0"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Оздоровительные и закаливающие процедуры,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мероприятия, тематические беседы и рассказы, компьютерные презентации, творческие и исследовательские проекты, упражнения по освоению культурно-гигиенических навыков;</a:t>
                      </a:r>
                    </a:p>
                    <a:p>
                      <a:pPr eaLnBrk="0" hangingPunct="0"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проблемных ситуаций, игровые ситуации по формированию культуры безопасности, беседы, рассказы, практические упражнения, прогулки по экологической тропе;</a:t>
                      </a:r>
                    </a:p>
                    <a:p>
                      <a:pPr eaLnBrk="0" hangingPunct="0"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Игровые ситуации, игры с правилами (дидактические), творческие сюжетно-ролевые, театрализованные, конструктивные;</a:t>
                      </a:r>
                    </a:p>
                    <a:p>
                      <a:pPr eaLnBrk="0" hangingPunct="0"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Опыты и эксперименты, дежурства, труд (в рамках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практико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ориетированных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проектов), коллекционирование, моделирование, игры- драматизации, </a:t>
                      </a:r>
                    </a:p>
                    <a:p>
                      <a:pPr eaLnBrk="0" hangingPunct="0"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Беседы, речевые ситуации, составление рассказывание  сказок, пересказы, отгадывание загадок, разучивание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потешек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стихов, песенок, ситуативные разговоры;</a:t>
                      </a:r>
                    </a:p>
                    <a:p>
                      <a:pPr eaLnBrk="0" hangingPunct="0"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Слушание исполнение музыкальных произведений, музыкально-ритмические движения, музыкальные игры и импровизации,</a:t>
                      </a:r>
                    </a:p>
                    <a:p>
                      <a:pPr eaLnBrk="0" hangingPunct="0"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Вернисажи детского творчества, выставки изобразительного искусства, мастерские детского творчества и др.</a:t>
                      </a:r>
                    </a:p>
                    <a:p>
                      <a:pPr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endParaRPr lang="ru-RU" sz="2400" i="1" dirty="0">
                        <a:solidFill>
                          <a:srgbClr val="7030A0"/>
                        </a:solidFill>
                        <a:latin typeface="Bookman Old Style" pitchFamily="18" charset="0"/>
                      </a:endParaRPr>
                    </a:p>
                  </a:txBody>
                  <a:tcPr marL="46614" marR="46614" marT="23307" marB="23307" horzOverflow="overflow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614" marR="46614" marT="23307" marB="23307" horzOverflow="overflow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-819472"/>
            <a:ext cx="7497763" cy="208788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Основные тезисы организации партнерской деятельности </a:t>
            </a:r>
            <a:r>
              <a:rPr lang="ru-RU" sz="2400" b="1" i="1" dirty="0">
                <a:solidFill>
                  <a:srgbClr val="7030A0"/>
                </a:solidFill>
                <a:latin typeface="Bookman Old Style" pitchFamily="18" charset="0"/>
              </a:rPr>
              <a:t>в</a:t>
            </a:r>
            <a:r>
              <a:rPr lang="ru-RU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зрослого с детьми</a:t>
            </a:r>
            <a:endParaRPr lang="ru-RU" sz="24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1116013" y="1557338"/>
            <a:ext cx="76327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включенность воспитателя в деятельность наравне с детьми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  <a:tabLst>
                <a:tab pos="457200" algn="l"/>
              </a:tabLst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добровольное присоединение дошкольников к деятельности (без психического и дисциплинарного принуждения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свободное общение и перемещение детей во время деятельности (при соответствии организации рабочего пространства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открытый временной конец деятельности (каждый работает в своем темпе).</a:t>
            </a: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4787900" y="5373688"/>
            <a:ext cx="1751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Н.А.Короткова</a:t>
            </a:r>
            <a:endParaRPr lang="ru-RU">
              <a:latin typeface="Corbe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000636"/>
            <a:ext cx="2857520" cy="155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651</TotalTime>
  <Words>819</Words>
  <Application>Microsoft Office PowerPoint</Application>
  <PresentationFormat>Экран (4:3)</PresentationFormat>
  <Paragraphs>182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Bookman Old Style</vt:lpstr>
      <vt:lpstr>Calibri</vt:lpstr>
      <vt:lpstr>Century Schoolbook</vt:lpstr>
      <vt:lpstr>Corbel</vt:lpstr>
      <vt:lpstr>Monotype Corsiva</vt:lpstr>
      <vt:lpstr>Times New Roman</vt:lpstr>
      <vt:lpstr>Wingdings</vt:lpstr>
      <vt:lpstr>Wingdings 2</vt:lpstr>
      <vt:lpstr>Эркер</vt:lpstr>
      <vt:lpstr>    ТЕХНОЛОГИИ, формы  методы  обучения и воспитания ребенка     в соответствии с ФГОС</vt:lpstr>
      <vt:lpstr>  Понятие и структура педагогической науки </vt:lpstr>
      <vt:lpstr>структура педагогической технологии </vt:lpstr>
      <vt:lpstr>К современным образовательным технологиям относят:</vt:lpstr>
      <vt:lpstr> Использование адекватных возрасту форм работы с детьми</vt:lpstr>
      <vt:lpstr>Организованная образовательная деятельность </vt:lpstr>
      <vt:lpstr>Организованная образовательная деятельность </vt:lpstr>
      <vt:lpstr>Презентация PowerPoint</vt:lpstr>
      <vt:lpstr>Основные тезисы организации партнерской деятельности взрослого с детьми</vt:lpstr>
      <vt:lpstr>Самостоятельная деятельность детей.</vt:lpstr>
      <vt:lpstr>Развивающая предметно-пространственная среда </vt:lpstr>
      <vt:lpstr>НОД реализуется через организацию двигательной деятельности   </vt:lpstr>
      <vt:lpstr>НОД реализуется через организацию игровой деятельности</vt:lpstr>
      <vt:lpstr>НОД реализуется через организацию продуктивной деятельности</vt:lpstr>
      <vt:lpstr>НОД реализуется через организацию чтения художественной литературы</vt:lpstr>
      <vt:lpstr>НОД реализуется через организацию познавательно-исследовательской деятельности</vt:lpstr>
      <vt:lpstr>НОД реализуется через организацию коммуникативной деятельности</vt:lpstr>
      <vt:lpstr>НОД реализуется через организацию трудовой деятельности</vt:lpstr>
      <vt:lpstr>Спасибо за внимание!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деятельность в детском саду  в соответствии с федеральными государственными требованиями</dc:title>
  <dc:creator>Наташенька</dc:creator>
  <cp:lastModifiedBy>Александр</cp:lastModifiedBy>
  <cp:revision>70</cp:revision>
  <dcterms:created xsi:type="dcterms:W3CDTF">2011-08-29T17:15:58Z</dcterms:created>
  <dcterms:modified xsi:type="dcterms:W3CDTF">2019-10-02T20:19:34Z</dcterms:modified>
</cp:coreProperties>
</file>