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74" r:id="rId14"/>
    <p:sldId id="269" r:id="rId15"/>
    <p:sldId id="294" r:id="rId16"/>
    <p:sldId id="288" r:id="rId17"/>
    <p:sldId id="273" r:id="rId18"/>
    <p:sldId id="268" r:id="rId19"/>
    <p:sldId id="275" r:id="rId20"/>
    <p:sldId id="289" r:id="rId21"/>
    <p:sldId id="276" r:id="rId22"/>
    <p:sldId id="295" r:id="rId23"/>
    <p:sldId id="291" r:id="rId24"/>
    <p:sldId id="292" r:id="rId25"/>
    <p:sldId id="293" r:id="rId26"/>
    <p:sldId id="296" r:id="rId27"/>
    <p:sldId id="277" r:id="rId28"/>
    <p:sldId id="279" r:id="rId29"/>
    <p:sldId id="280" r:id="rId30"/>
    <p:sldId id="281" r:id="rId31"/>
    <p:sldId id="301" r:id="rId32"/>
    <p:sldId id="282" r:id="rId33"/>
    <p:sldId id="302" r:id="rId34"/>
    <p:sldId id="283" r:id="rId35"/>
    <p:sldId id="298" r:id="rId36"/>
    <p:sldId id="299" r:id="rId37"/>
    <p:sldId id="284" r:id="rId38"/>
    <p:sldId id="304" r:id="rId39"/>
    <p:sldId id="285" r:id="rId40"/>
    <p:sldId id="28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 autoAdjust="0"/>
    <p:restoredTop sz="94660"/>
  </p:normalViewPr>
  <p:slideViewPr>
    <p:cSldViewPr>
      <p:cViewPr varScale="1">
        <p:scale>
          <a:sx n="62" d="100"/>
          <a:sy n="62" d="100"/>
        </p:scale>
        <p:origin x="-1188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764704"/>
            <a:ext cx="9216516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Проект: </a:t>
            </a:r>
            <a:br>
              <a:rPr lang="ru-RU" sz="5400" dirty="0" smtClean="0"/>
            </a:b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«Когда я подрасту,</a:t>
            </a:r>
            <a:b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 дело по душе найду!»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27784" y="3717032"/>
            <a:ext cx="6120680" cy="28083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и провели</a:t>
            </a:r>
            <a:r>
              <a:rPr lang="ru-RU" sz="2800" i="1" dirty="0" smtClean="0"/>
              <a:t>: </a:t>
            </a:r>
          </a:p>
          <a:p>
            <a:pPr algn="r">
              <a:lnSpc>
                <a:spcPct val="120000"/>
              </a:lnSpc>
            </a:pPr>
            <a:r>
              <a:rPr lang="ru-RU" sz="2400" i="1" dirty="0" smtClean="0"/>
              <a:t>Журавлёва Н.Л.</a:t>
            </a:r>
          </a:p>
          <a:p>
            <a:pPr algn="r">
              <a:lnSpc>
                <a:spcPct val="120000"/>
              </a:lnSpc>
            </a:pPr>
            <a:r>
              <a:rPr lang="ru-RU" sz="2400" i="1" dirty="0" smtClean="0"/>
              <a:t>Кузьмина Ю.В.</a:t>
            </a:r>
          </a:p>
          <a:p>
            <a:endParaRPr lang="ru-RU" sz="2800" i="1" dirty="0" smtClean="0"/>
          </a:p>
          <a:p>
            <a:r>
              <a:rPr lang="ru-RU" sz="2400" dirty="0" smtClean="0"/>
              <a:t>2017-2018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9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655528"/>
          </a:xfrm>
        </p:spPr>
        <p:txBody>
          <a:bodyPr/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Ожидаемый Результат</a:t>
            </a:r>
            <a:br>
              <a:rPr lang="ru-RU" sz="3200" b="1" i="1" dirty="0" smtClean="0">
                <a:latin typeface="Times New Roman"/>
                <a:ea typeface="Calibri"/>
                <a:cs typeface="Times New Roman"/>
              </a:rPr>
            </a:br>
            <a:r>
              <a:rPr lang="ru-RU" sz="3200" b="1" i="1" u="sng" dirty="0" smtClean="0">
                <a:latin typeface="Times New Roman"/>
                <a:ea typeface="Calibri"/>
                <a:cs typeface="Times New Roman"/>
              </a:rPr>
              <a:t>Для родителей</a:t>
            </a:r>
            <a:r>
              <a:rPr lang="ru-RU" sz="3200" u="sng" dirty="0" smtClean="0">
                <a:latin typeface="Times New Roman"/>
                <a:ea typeface="Calibri"/>
                <a:cs typeface="Times New Roman"/>
              </a:rPr>
              <a:t> :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r>
              <a:rPr lang="ru-RU" sz="2400" dirty="0" smtClean="0">
                <a:latin typeface="+mn-lt"/>
                <a:ea typeface="Calibri"/>
                <a:cs typeface="Times New Roman"/>
              </a:rPr>
              <a:t>- </a:t>
            </a:r>
            <a:r>
              <a:rPr lang="ru-RU" dirty="0" smtClean="0">
                <a:ea typeface="Calibri"/>
                <a:cs typeface="Times New Roman"/>
              </a:rPr>
              <a:t>Установление </a:t>
            </a:r>
            <a:r>
              <a:rPr lang="ru-RU" dirty="0">
                <a:ea typeface="Calibri"/>
                <a:cs typeface="Times New Roman"/>
              </a:rPr>
              <a:t>партнерских отношений с детским садом;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r>
              <a:rPr lang="ru-RU" sz="2400" dirty="0" smtClean="0">
                <a:ea typeface="Calibri"/>
                <a:cs typeface="Times New Roman"/>
              </a:rPr>
              <a:t>- </a:t>
            </a:r>
            <a:r>
              <a:rPr lang="ru-RU" dirty="0" smtClean="0">
                <a:ea typeface="Calibri"/>
                <a:cs typeface="Times New Roman"/>
              </a:rPr>
              <a:t>психолого-педагогическая </a:t>
            </a:r>
            <a:r>
              <a:rPr lang="ru-RU" dirty="0">
                <a:ea typeface="Calibri"/>
                <a:cs typeface="Times New Roman"/>
              </a:rPr>
              <a:t>грамотность родителей по вопросам воспитания и развития детей.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2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0"/>
            <a:ext cx="7520940" cy="914400"/>
          </a:xfrm>
        </p:spPr>
        <p:txBody>
          <a:bodyPr/>
          <a:lstStyle/>
          <a:p>
            <a:pPr algn="ctr"/>
            <a:r>
              <a:rPr lang="ru-RU" sz="4400" dirty="0" smtClean="0"/>
              <a:t>Познавательное развитие</a:t>
            </a:r>
            <a:endParaRPr lang="ru-RU" sz="44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6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3600" b="0" dirty="0" smtClean="0">
                <a:latin typeface="+mj-lt"/>
              </a:rPr>
              <a:t>Презентация </a:t>
            </a:r>
            <a:r>
              <a:rPr lang="ru-RU" sz="3600" b="0" dirty="0">
                <a:latin typeface="+mj-lt"/>
              </a:rPr>
              <a:t>«Мир современных профессий»</a:t>
            </a:r>
          </a:p>
          <a:p>
            <a:pPr lvl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b="0" dirty="0">
                <a:latin typeface="+mj-lt"/>
              </a:rPr>
              <a:t>Рассматривание репродукций, альбомов, иллюстраций на тему «</a:t>
            </a:r>
            <a:r>
              <a:rPr lang="ru-RU" sz="3600" b="0" dirty="0" smtClean="0">
                <a:latin typeface="+mj-lt"/>
              </a:rPr>
              <a:t>Профессии»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b="0" i="1" u="sng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Серия </a:t>
            </a:r>
            <a:r>
              <a:rPr lang="ru-RU" sz="3600" b="0" i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бесед: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Кто работает в детском саду»;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Сельско-хозяйственные профессии» (транспорт);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«Как 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хлеб попадает на стол» (профессии людей создающих хлеб);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Профессии людей изготавливающих: головные уборы, обувь, одежду»;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Строительные профессии</a:t>
            </a: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Franklin Gothic Medium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Franklin Gothic Medium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Профессии работников транспорта»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 и инструменты, нужные людям различных профессий</a:t>
            </a: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Мир профессий</a:t>
            </a: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Как книга приходит к нам» (беседа о профессии людей создающих книгу</a:t>
            </a: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«Зимние забавы» (профессии людей занимающихся зимними видами спорта</a:t>
            </a: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«Работники театра» (профессии людей работающих в театре</a:t>
            </a: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Работники цирка</a:t>
            </a: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Музыкальные профессии» (люди играющие на музыкальных инструментах);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Мужские профессии» (военные);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Женские профессии»; </a:t>
            </a:r>
            <a:endParaRPr lang="ru-RU" sz="3600" b="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</a:pPr>
            <a:r>
              <a:rPr lang="ru-RU" sz="3600" b="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(в соответствии с лексическими темами ВОП)</a:t>
            </a:r>
            <a:endParaRPr lang="ru-RU" sz="3600" b="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3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6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Методический материал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62" y="1556792"/>
            <a:ext cx="6624736" cy="4968553"/>
          </a:xfrm>
        </p:spPr>
      </p:pic>
    </p:spTree>
    <p:extLst>
      <p:ext uri="{BB962C8B-B14F-4D97-AF65-F5344CB8AC3E}">
        <p14:creationId xmlns:p14="http://schemas.microsoft.com/office/powerpoint/2010/main" val="28307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640960" cy="2664296"/>
          </a:xfrm>
        </p:spPr>
        <p:txBody>
          <a:bodyPr/>
          <a:lstStyle/>
          <a:p>
            <a:pPr marL="342900" lvl="0" indent="-342900" algn="ctr">
              <a:spcBef>
                <a:spcPts val="800"/>
              </a:spcBef>
            </a:pPr>
            <a:r>
              <a:rPr lang="ru-RU" cap="none" dirty="0">
                <a:solidFill>
                  <a:srgbClr val="000000"/>
                </a:solidFill>
                <a:ea typeface="+mn-ea"/>
                <a:cs typeface="+mn-cs"/>
              </a:rPr>
              <a:t>Экскурсия по детскому саду, знакомство с профессиями в детском саду – повар, медицинская сестра, дворник, прачка, младший воспитатель, воспитатель, учитель-логопед, музыкальный руководитель, кастелянша, заведующая.</a:t>
            </a:r>
            <a:r>
              <a:rPr lang="ru-RU" sz="2400" cap="none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ru-RU" sz="2400" cap="none" dirty="0">
                <a:solidFill>
                  <a:srgbClr val="000000"/>
                </a:solidFill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3" y="3429000"/>
            <a:ext cx="3672408" cy="27543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9000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80528" y="332656"/>
            <a:ext cx="9324528" cy="3351272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</a:pPr>
            <a: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     </a:t>
            </a:r>
            <a:r>
              <a:rPr lang="ru-RU" sz="1800" b="1" i="1" u="sng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ДИДАКТИЧЕСКИЕ ИГРЫ: </a:t>
            </a:r>
            <a:r>
              <a:rPr lang="ru-RU" sz="1800" b="1" i="1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i="1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«</a:t>
            </a:r>
            <a:r>
              <a:rPr lang="ru-RU" sz="18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Подскажи словечко», «Угадай кто это?», «Магазин игрушек», «Кто больше расскажет о профессии!», «Угадайте, что я делаю?», «Что сначала, что потом?», «Где можно это купить?», «Назови профессию», «Что кому», «Угадай профессию», «Кому без них не обойтись», «Профессии людей», «Кто, что делает? »,  «Названия профессий от А до Я», </a:t>
            </a:r>
            <a: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«</a:t>
            </a:r>
            <a:r>
              <a:rPr lang="ru-RU" sz="18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Что случилось, если бы не работал … », «Что делают этим предметом», «Что расскажет предмет</a:t>
            </a:r>
            <a: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».</a:t>
            </a:r>
            <a:b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i="1" u="sng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НАСТОЛЬНО-ПЕЧАТНЫЕ ИГРЫ:  </a:t>
            </a:r>
            <a:r>
              <a:rPr lang="ru-RU" sz="1800" b="1" i="1" u="sng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800" b="1" i="1" u="sng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«Профессии», «Откуда хлеб на столе?», «Из чего мы сделаны», «Знаю все профессии», «Азбука пешехода», «Кем быть?», «Прогулка по городу», ЛОТО «ОБЖ: экстренные ситуации».</a:t>
            </a:r>
            <a:r>
              <a:rPr lang="ru-RU" sz="18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8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56992"/>
            <a:ext cx="2520280" cy="3362881"/>
          </a:xfrm>
        </p:spPr>
      </p:pic>
    </p:spTree>
    <p:extLst>
      <p:ext uri="{BB962C8B-B14F-4D97-AF65-F5344CB8AC3E}">
        <p14:creationId xmlns:p14="http://schemas.microsoft.com/office/powerpoint/2010/main" val="38507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620688"/>
            <a:ext cx="7520940" cy="1296144"/>
          </a:xfrm>
        </p:spPr>
        <p:txBody>
          <a:bodyPr/>
          <a:lstStyle/>
          <a:p>
            <a:pPr algn="ctr"/>
            <a:r>
              <a:rPr lang="ru-RU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играем!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1" y="586078"/>
            <a:ext cx="2684859" cy="35798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34" y="2564904"/>
            <a:ext cx="2949792" cy="393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00" y="579409"/>
            <a:ext cx="262575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66" y="3284984"/>
            <a:ext cx="4431366" cy="324036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4320480" cy="324036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9001000" cy="2592288"/>
          </a:xfrm>
        </p:spPr>
        <p:txBody>
          <a:bodyPr/>
          <a:lstStyle/>
          <a:p>
            <a:pPr algn="ctr"/>
            <a:r>
              <a:rPr lang="ru-RU" i="1" u="sng" dirty="0" smtClean="0"/>
              <a:t>Городской конкурс «Лучший в профессии»</a:t>
            </a:r>
            <a:br>
              <a:rPr lang="ru-RU" i="1" u="sng" dirty="0" smtClean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 smtClean="0"/>
              <a:t>Участник конкурса: </a:t>
            </a:r>
            <a:br>
              <a:rPr lang="ru-RU" i="1" u="sng" dirty="0" smtClean="0"/>
            </a:br>
            <a:r>
              <a:rPr lang="ru-RU" sz="2400" dirty="0" smtClean="0"/>
              <a:t>Младший воспитатель группы «Земляничка» </a:t>
            </a:r>
            <a:br>
              <a:rPr lang="ru-RU" sz="2400" dirty="0" smtClean="0"/>
            </a:br>
            <a:r>
              <a:rPr lang="ru-RU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Карасёва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Павловна</a:t>
            </a:r>
            <a:b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видео-презентации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solidFill>
                  <a:srgbClr val="000000"/>
                </a:solidFill>
              </a:rPr>
              <a:t>Речевое развитие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2960" y="914400"/>
            <a:ext cx="7520940" cy="3766077"/>
          </a:xfrm>
        </p:spPr>
        <p:txBody>
          <a:bodyPr>
            <a:noAutofit/>
          </a:bodyPr>
          <a:lstStyle/>
          <a:p>
            <a:pPr lvl="0">
              <a:buFont typeface="Symbol"/>
              <a:buChar char=""/>
            </a:pPr>
            <a:r>
              <a:rPr lang="ru-RU" sz="2800" b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Составление рассказов о профессии родителей;</a:t>
            </a:r>
            <a:endParaRPr lang="ru-RU" sz="2800" b="0" dirty="0">
              <a:solidFill>
                <a:srgbClr val="000000"/>
              </a:solidFill>
              <a:latin typeface="+mj-lt"/>
              <a:ea typeface="Calibri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ru-RU" sz="2800" b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Разучивание стихов о различных профессиях;</a:t>
            </a:r>
            <a:endParaRPr lang="ru-RU" sz="2800" b="0" dirty="0">
              <a:solidFill>
                <a:srgbClr val="000000"/>
              </a:solidFill>
              <a:latin typeface="+mj-lt"/>
              <a:ea typeface="Calibri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ru-RU" sz="2800" b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Обогащение словаря детей за счет новых терминов;</a:t>
            </a:r>
            <a:endParaRPr lang="ru-RU" sz="2800" b="0" dirty="0">
              <a:solidFill>
                <a:srgbClr val="000000"/>
              </a:solidFill>
              <a:latin typeface="+mj-lt"/>
              <a:ea typeface="Calibri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ru-RU" sz="2800" b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Отгадывание кроссвордов, ребусов на тему «Профессии»;</a:t>
            </a:r>
            <a:endParaRPr lang="ru-RU" sz="2800" b="0" dirty="0">
              <a:solidFill>
                <a:srgbClr val="000000"/>
              </a:solidFill>
              <a:latin typeface="+mj-lt"/>
              <a:ea typeface="Calibri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ru-RU" sz="2800" b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Рассказы детей из личного опыта;</a:t>
            </a:r>
            <a:endParaRPr lang="ru-RU" sz="2800" b="0" dirty="0">
              <a:solidFill>
                <a:srgbClr val="000000"/>
              </a:solidFill>
              <a:latin typeface="+mj-lt"/>
              <a:ea typeface="Calibri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ru-RU" sz="2800" b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Пословицы и поговорки о труде;</a:t>
            </a:r>
            <a:endParaRPr lang="ru-RU" sz="2800" b="0" dirty="0">
              <a:solidFill>
                <a:srgbClr val="000000"/>
              </a:solidFill>
              <a:latin typeface="+mj-lt"/>
              <a:ea typeface="Calibri"/>
              <a:cs typeface="Times New Roman"/>
            </a:endParaRPr>
          </a:p>
          <a:p>
            <a:pPr lvl="0">
              <a:buFont typeface="Symbol"/>
              <a:buChar char=""/>
            </a:pPr>
            <a:r>
              <a:rPr lang="ru-RU" sz="2800" b="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Обсуждение фразеологизмов о труде</a:t>
            </a:r>
            <a:r>
              <a:rPr lang="ru-RU" sz="2800" b="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.</a:t>
            </a:r>
          </a:p>
          <a:p>
            <a:pPr marL="0" lvl="0" indent="0"/>
            <a:r>
              <a:rPr lang="ru-RU" sz="2800" b="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( в соответствии с лексическими темами ВОП)</a:t>
            </a:r>
          </a:p>
          <a:p>
            <a:pPr marL="0" lvl="0" indent="0"/>
            <a:endParaRPr lang="ru-RU" sz="2800" b="0" dirty="0">
              <a:solidFill>
                <a:srgbClr val="000000"/>
              </a:solidFill>
              <a:latin typeface="+mj-lt"/>
              <a:ea typeface="Calibri"/>
              <a:cs typeface="Times New Roman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698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76064"/>
          </a:xfrm>
        </p:spPr>
        <p:txBody>
          <a:bodyPr/>
          <a:lstStyle/>
          <a:p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литература: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1691680" y="836712"/>
            <a:ext cx="7272808" cy="6021288"/>
          </a:xfrm>
        </p:spPr>
        <p:txBody>
          <a:bodyPr>
            <a:normAutofit fontScale="25000" lnSpcReduction="20000"/>
          </a:bodyPr>
          <a:lstStyle/>
          <a:p>
            <a:r>
              <a:rPr lang="ru-RU" sz="7200" b="0" dirty="0">
                <a:latin typeface="+mj-lt"/>
              </a:rPr>
              <a:t>Пословицы и поговорки о </a:t>
            </a:r>
            <a:r>
              <a:rPr lang="ru-RU" sz="7200" b="0" dirty="0" smtClean="0">
                <a:latin typeface="+mj-lt"/>
              </a:rPr>
              <a:t>труде.</a:t>
            </a:r>
          </a:p>
          <a:p>
            <a:r>
              <a:rPr lang="ru-RU" sz="7200" b="0" dirty="0" smtClean="0">
                <a:latin typeface="+mj-lt"/>
              </a:rPr>
              <a:t>Стихи </a:t>
            </a:r>
            <a:r>
              <a:rPr lang="ru-RU" sz="7200" b="0" dirty="0">
                <a:latin typeface="+mj-lt"/>
              </a:rPr>
              <a:t>и загадки о </a:t>
            </a:r>
            <a:r>
              <a:rPr lang="ru-RU" sz="7200" b="0" dirty="0" smtClean="0">
                <a:latin typeface="+mj-lt"/>
              </a:rPr>
              <a:t>профессиях.</a:t>
            </a:r>
          </a:p>
          <a:p>
            <a:r>
              <a:rPr lang="ru-RU" sz="7200" b="0" dirty="0" smtClean="0">
                <a:latin typeface="+mj-lt"/>
              </a:rPr>
              <a:t>Чтение </a:t>
            </a:r>
            <a:r>
              <a:rPr lang="ru-RU" sz="7200" b="0" dirty="0">
                <a:latin typeface="+mj-lt"/>
              </a:rPr>
              <a:t>стихов и рассказов о </a:t>
            </a:r>
            <a:r>
              <a:rPr lang="ru-RU" sz="7200" b="0" dirty="0" smtClean="0">
                <a:latin typeface="+mj-lt"/>
              </a:rPr>
              <a:t>профессиях.</a:t>
            </a:r>
          </a:p>
          <a:p>
            <a:r>
              <a:rPr lang="ru-RU" sz="7200" b="0" dirty="0" err="1" smtClean="0">
                <a:latin typeface="+mj-lt"/>
              </a:rPr>
              <a:t>В.Маяковский</a:t>
            </a:r>
            <a:r>
              <a:rPr lang="ru-RU" sz="7200" b="0" dirty="0" smtClean="0">
                <a:latin typeface="+mj-lt"/>
              </a:rPr>
              <a:t> </a:t>
            </a:r>
            <a:r>
              <a:rPr lang="ru-RU" sz="7200" b="0" dirty="0">
                <a:latin typeface="+mj-lt"/>
              </a:rPr>
              <a:t>«Кем быть? </a:t>
            </a:r>
            <a:r>
              <a:rPr lang="ru-RU" sz="7200" b="0" dirty="0" smtClean="0">
                <a:latin typeface="+mj-lt"/>
              </a:rPr>
              <a:t>»,</a:t>
            </a:r>
          </a:p>
          <a:p>
            <a:r>
              <a:rPr lang="ru-RU" sz="7200" b="0" dirty="0" smtClean="0">
                <a:latin typeface="+mj-lt"/>
              </a:rPr>
              <a:t>М</a:t>
            </a:r>
            <a:r>
              <a:rPr lang="ru-RU" sz="7200" b="0" dirty="0">
                <a:latin typeface="+mj-lt"/>
              </a:rPr>
              <a:t>. </a:t>
            </a:r>
            <a:r>
              <a:rPr lang="ru-RU" sz="7200" b="0" dirty="0" err="1">
                <a:latin typeface="+mj-lt"/>
              </a:rPr>
              <a:t>Познанская</a:t>
            </a:r>
            <a:r>
              <a:rPr lang="ru-RU" sz="7200" b="0" dirty="0">
                <a:latin typeface="+mj-lt"/>
              </a:rPr>
              <a:t> «Пойдем на работу</a:t>
            </a:r>
            <a:r>
              <a:rPr lang="ru-RU" sz="7200" b="0" dirty="0" smtClean="0">
                <a:latin typeface="+mj-lt"/>
              </a:rPr>
              <a:t>»,</a:t>
            </a:r>
          </a:p>
          <a:p>
            <a:r>
              <a:rPr lang="ru-RU" sz="7200" b="0" dirty="0" smtClean="0">
                <a:latin typeface="+mj-lt"/>
              </a:rPr>
              <a:t>Д</a:t>
            </a:r>
            <a:r>
              <a:rPr lang="ru-RU" sz="7200" b="0" dirty="0">
                <a:latin typeface="+mj-lt"/>
              </a:rPr>
              <a:t>. </a:t>
            </a:r>
            <a:r>
              <a:rPr lang="ru-RU" sz="7200" b="0" dirty="0" err="1">
                <a:latin typeface="+mj-lt"/>
              </a:rPr>
              <a:t>Родари</a:t>
            </a:r>
            <a:r>
              <a:rPr lang="ru-RU" sz="7200" b="0" dirty="0">
                <a:latin typeface="+mj-lt"/>
              </a:rPr>
              <a:t> «Чем пахнут ремесла</a:t>
            </a:r>
            <a:r>
              <a:rPr lang="ru-RU" sz="7200" b="0" dirty="0" smtClean="0">
                <a:latin typeface="+mj-lt"/>
              </a:rPr>
              <a:t>»,</a:t>
            </a:r>
          </a:p>
          <a:p>
            <a:r>
              <a:rPr lang="ru-RU" sz="7200" b="0" dirty="0" smtClean="0">
                <a:latin typeface="+mj-lt"/>
              </a:rPr>
              <a:t>С</a:t>
            </a:r>
            <a:r>
              <a:rPr lang="ru-RU" sz="7200" b="0" dirty="0">
                <a:latin typeface="+mj-lt"/>
              </a:rPr>
              <a:t>. Маршак «Откуда стол пришел», «Мы военные</a:t>
            </a:r>
            <a:r>
              <a:rPr lang="ru-RU" sz="7200" b="0" dirty="0" smtClean="0">
                <a:latin typeface="+mj-lt"/>
              </a:rPr>
              <a:t>»,</a:t>
            </a:r>
          </a:p>
          <a:p>
            <a:r>
              <a:rPr lang="ru-RU" sz="7200" b="0" dirty="0" smtClean="0">
                <a:latin typeface="+mj-lt"/>
              </a:rPr>
              <a:t>С</a:t>
            </a:r>
            <a:r>
              <a:rPr lang="ru-RU" sz="7200" b="0" dirty="0">
                <a:latin typeface="+mj-lt"/>
              </a:rPr>
              <a:t>. Михалков «А что у вас? », «Дядя Степа», </a:t>
            </a:r>
            <a:r>
              <a:rPr lang="ru-RU" sz="7200" b="0" dirty="0" smtClean="0">
                <a:latin typeface="+mj-lt"/>
              </a:rPr>
              <a:t>«</a:t>
            </a:r>
            <a:r>
              <a:rPr lang="ru-RU" sz="7200" b="0" dirty="0">
                <a:latin typeface="+mj-lt"/>
              </a:rPr>
              <a:t>Дядя Степа </a:t>
            </a:r>
            <a:r>
              <a:rPr lang="ru-RU" sz="7200" b="0" dirty="0" smtClean="0">
                <a:latin typeface="+mj-lt"/>
              </a:rPr>
              <a:t>милиционер».</a:t>
            </a:r>
          </a:p>
          <a:p>
            <a:r>
              <a:rPr lang="ru-RU" sz="7200" b="0" dirty="0" smtClean="0">
                <a:latin typeface="+mj-lt"/>
              </a:rPr>
              <a:t>В </a:t>
            </a:r>
            <a:r>
              <a:rPr lang="ru-RU" sz="7200" b="0" dirty="0">
                <a:latin typeface="+mj-lt"/>
              </a:rPr>
              <a:t>Лифшиц «И мы трудиться будем</a:t>
            </a:r>
            <a:r>
              <a:rPr lang="ru-RU" sz="7200" b="0" dirty="0" smtClean="0">
                <a:latin typeface="+mj-lt"/>
              </a:rPr>
              <a:t>».</a:t>
            </a:r>
          </a:p>
          <a:p>
            <a:r>
              <a:rPr lang="ru-RU" sz="7200" b="0" dirty="0" smtClean="0">
                <a:latin typeface="+mj-lt"/>
              </a:rPr>
              <a:t>Б</a:t>
            </a:r>
            <a:r>
              <a:rPr lang="ru-RU" sz="7200" b="0" dirty="0">
                <a:latin typeface="+mj-lt"/>
              </a:rPr>
              <a:t>. Житков «Железная дорога»,</a:t>
            </a:r>
          </a:p>
          <a:p>
            <a:r>
              <a:rPr lang="ru-RU" sz="7200" b="0" dirty="0">
                <a:latin typeface="+mj-lt"/>
              </a:rPr>
              <a:t>М. Ильин «Машины на нашей </a:t>
            </a:r>
            <a:r>
              <a:rPr lang="ru-RU" sz="7200" b="0" dirty="0" smtClean="0">
                <a:latin typeface="+mj-lt"/>
              </a:rPr>
              <a:t>улице»</a:t>
            </a:r>
          </a:p>
          <a:p>
            <a:r>
              <a:rPr lang="ru-RU" sz="7200" b="0" dirty="0" smtClean="0">
                <a:latin typeface="+mj-lt"/>
              </a:rPr>
              <a:t>Н</a:t>
            </a:r>
            <a:r>
              <a:rPr lang="ru-RU" sz="7200" b="0" dirty="0">
                <a:latin typeface="+mj-lt"/>
              </a:rPr>
              <a:t>. Найденова «Ольга Павловна</a:t>
            </a:r>
            <a:r>
              <a:rPr lang="ru-RU" sz="7200" b="0" dirty="0" smtClean="0">
                <a:latin typeface="+mj-lt"/>
              </a:rPr>
              <a:t>».</a:t>
            </a:r>
          </a:p>
          <a:p>
            <a:r>
              <a:rPr lang="ru-RU" sz="7200" b="0" dirty="0" smtClean="0">
                <a:latin typeface="+mj-lt"/>
              </a:rPr>
              <a:t>С</a:t>
            </a:r>
            <a:r>
              <a:rPr lang="ru-RU" sz="7200" b="0" dirty="0">
                <a:latin typeface="+mj-lt"/>
              </a:rPr>
              <a:t>. </a:t>
            </a:r>
            <a:r>
              <a:rPr lang="ru-RU" sz="7200" b="0" dirty="0" err="1">
                <a:latin typeface="+mj-lt"/>
              </a:rPr>
              <a:t>Баруздин</a:t>
            </a:r>
            <a:r>
              <a:rPr lang="ru-RU" sz="7200" b="0" dirty="0">
                <a:latin typeface="+mj-lt"/>
              </a:rPr>
              <a:t> «Кто построил новый дом»,</a:t>
            </a:r>
          </a:p>
          <a:p>
            <a:r>
              <a:rPr lang="ru-RU" sz="7200" b="0" dirty="0">
                <a:latin typeface="+mj-lt"/>
              </a:rPr>
              <a:t>Л. Воронкова «Мы строим, строим, строим»,</a:t>
            </a:r>
          </a:p>
          <a:p>
            <a:r>
              <a:rPr lang="ru-RU" sz="7200" b="0" dirty="0">
                <a:latin typeface="+mj-lt"/>
              </a:rPr>
              <a:t>Е. Пермяк «Мамина работа» </a:t>
            </a:r>
          </a:p>
          <a:p>
            <a:r>
              <a:rPr lang="ru-RU" sz="7200" b="0" dirty="0">
                <a:latin typeface="+mj-lt"/>
              </a:rPr>
              <a:t>Б. </a:t>
            </a:r>
            <a:r>
              <a:rPr lang="ru-RU" sz="7200" b="0" dirty="0" err="1">
                <a:latin typeface="+mj-lt"/>
              </a:rPr>
              <a:t>Заходер</a:t>
            </a:r>
            <a:r>
              <a:rPr lang="ru-RU" sz="7200" b="0" dirty="0">
                <a:latin typeface="+mj-lt"/>
              </a:rPr>
              <a:t> «Строители»</a:t>
            </a:r>
          </a:p>
          <a:p>
            <a:r>
              <a:rPr lang="ru-RU" sz="7200" b="0" dirty="0">
                <a:latin typeface="+mj-lt"/>
              </a:rPr>
              <a:t>К. Чуковский «Доктор Айболит»</a:t>
            </a:r>
          </a:p>
          <a:p>
            <a:r>
              <a:rPr lang="ru-RU" sz="7200" b="0" dirty="0">
                <a:latin typeface="+mj-lt"/>
              </a:rPr>
              <a:t>Н. Носов «Незнайка в солнечном городе»</a:t>
            </a:r>
          </a:p>
          <a:p>
            <a:r>
              <a:rPr lang="ru-RU" sz="55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5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65760"/>
            <a:ext cx="9036496" cy="3855328"/>
          </a:xfrm>
        </p:spPr>
        <p:txBody>
          <a:bodyPr/>
          <a:lstStyle/>
          <a:p>
            <a:pPr algn="ctr"/>
            <a:r>
              <a:rPr lang="ru-RU" sz="3200" b="1" dirty="0">
                <a:latin typeface="+mn-lt"/>
                <a:ea typeface="Times New Roman"/>
                <a:cs typeface="Times New Roman"/>
              </a:rPr>
              <a:t>Социально - коммуникативное  </a:t>
            </a:r>
            <a:r>
              <a:rPr lang="ru-RU" sz="3200" b="1" dirty="0" smtClean="0">
                <a:latin typeface="+mn-lt"/>
                <a:ea typeface="Times New Roman"/>
                <a:cs typeface="Times New Roman"/>
              </a:rPr>
              <a:t/>
            </a:r>
            <a:br>
              <a:rPr lang="ru-RU" sz="3200" b="1" dirty="0" smtClean="0">
                <a:latin typeface="+mn-lt"/>
                <a:ea typeface="Times New Roman"/>
                <a:cs typeface="Times New Roman"/>
              </a:rPr>
            </a:br>
            <a:r>
              <a:rPr lang="ru-RU" sz="3200" b="1" dirty="0" smtClean="0">
                <a:latin typeface="+mn-lt"/>
                <a:ea typeface="Times New Roman"/>
                <a:cs typeface="Times New Roman"/>
              </a:rPr>
              <a:t>развитие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  <a:cs typeface="Times New Roman"/>
              </a:rPr>
            </a:br>
            <a:r>
              <a:rPr lang="ru-RU" sz="2400" b="1" i="1" u="sng" dirty="0" smtClean="0"/>
              <a:t>Безопасность: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- Правила </a:t>
            </a:r>
            <a:r>
              <a:rPr lang="ru-RU" sz="2400" dirty="0"/>
              <a:t>безопасности при хозяйственно-бытовом труде.</a:t>
            </a:r>
            <a:br>
              <a:rPr lang="ru-RU" sz="2400" dirty="0"/>
            </a:br>
            <a:r>
              <a:rPr lang="ru-RU" sz="2400" dirty="0"/>
              <a:t>           </a:t>
            </a:r>
            <a:r>
              <a:rPr lang="ru-RU" sz="2400" dirty="0" smtClean="0"/>
              <a:t>-  </a:t>
            </a:r>
            <a:r>
              <a:rPr lang="ru-RU" sz="2400" dirty="0"/>
              <a:t>У людей разных профессий свои правила безопасности.</a:t>
            </a:r>
            <a:r>
              <a:rPr lang="ru-RU" sz="2400" i="1" dirty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46800"/>
            <a:ext cx="4968552" cy="3508070"/>
          </a:xfrm>
        </p:spPr>
      </p:pic>
    </p:spTree>
    <p:extLst>
      <p:ext uri="{BB962C8B-B14F-4D97-AF65-F5344CB8AC3E}">
        <p14:creationId xmlns:p14="http://schemas.microsoft.com/office/powerpoint/2010/main" val="24028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548680"/>
            <a:ext cx="8856984" cy="5760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</a:t>
            </a:r>
            <a:r>
              <a:rPr lang="ru-RU" sz="4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u="sng" dirty="0" smtClean="0"/>
              <a:t/>
            </a:r>
            <a:br>
              <a:rPr lang="ru-RU" sz="4000" u="sng" dirty="0" smtClean="0"/>
            </a:br>
            <a:r>
              <a:rPr lang="ru-RU" sz="3200" dirty="0" smtClean="0"/>
              <a:t>долгосрочный  </a:t>
            </a:r>
            <a:r>
              <a:rPr lang="ru-RU" sz="3200" dirty="0"/>
              <a:t>(сентябрь-март</a:t>
            </a:r>
            <a:r>
              <a:rPr lang="ru-RU" sz="3200" dirty="0" smtClean="0"/>
              <a:t>)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dirty="0" err="1"/>
              <a:t>исследовательско</a:t>
            </a:r>
            <a:r>
              <a:rPr lang="ru-RU" sz="3200" dirty="0"/>
              <a:t> – творческий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деятельности: </a:t>
            </a:r>
            <a:r>
              <a:rPr lang="ru-RU" sz="3200" dirty="0"/>
              <a:t>воспитанники и</a:t>
            </a:r>
            <a:r>
              <a:rPr lang="ru-RU" sz="3200" b="1" dirty="0"/>
              <a:t> </a:t>
            </a:r>
            <a:r>
              <a:rPr lang="ru-RU" sz="3200" dirty="0"/>
              <a:t>родители группы «Земляничка»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МДОУ </a:t>
            </a:r>
            <a:r>
              <a:rPr lang="ru-RU" sz="3200" dirty="0"/>
              <a:t>Детский сад №55. </a:t>
            </a:r>
            <a:r>
              <a:rPr lang="ru-RU" sz="3200" dirty="0" smtClean="0"/>
              <a:t>г</a:t>
            </a:r>
            <a:r>
              <a:rPr lang="ru-RU" sz="3200" dirty="0"/>
              <a:t>. Ярославля.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3200" dirty="0"/>
              <a:t>подготовительная к школе группа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69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7" y="1988840"/>
            <a:ext cx="4448539" cy="33364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69" y="1628800"/>
            <a:ext cx="4320480" cy="32403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семей воспитанников в общегородском субботнике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04856" cy="3024336"/>
          </a:xfrm>
        </p:spPr>
        <p:txBody>
          <a:bodyPr/>
          <a:lstStyle/>
          <a:p>
            <a:pPr lvl="0">
              <a:spcBef>
                <a:spcPts val="800"/>
              </a:spcBef>
            </a:pPr>
            <a:r>
              <a:rPr lang="ru-RU" b="1" i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Беседы и игры:</a:t>
            </a:r>
            <a:br>
              <a:rPr lang="ru-RU" b="1" i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i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i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Беседа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 качествах, которыми необходимо обладать человеку, желающему получить ту или иную профессию.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Игровая </a:t>
            </a:r>
            <a:r>
              <a:rPr lang="ru-RU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ситуация: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«Кем я стану?»</a:t>
            </a:r>
            <a:b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-</a:t>
            </a:r>
            <a:r>
              <a:rPr lang="ru-RU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обсуждение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«Я в прошлом, настоящем и будущем» </a:t>
            </a:r>
            <a:b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(труд – основное занятие взрослого)</a:t>
            </a:r>
            <a:r>
              <a:rPr lang="ru-RU" sz="1800" b="1" i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i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i="1" dirty="0">
                <a:latin typeface="Calibri"/>
                <a:ea typeface="Calibri"/>
                <a:cs typeface="Times New Roman"/>
              </a:rPr>
              <a:t/>
            </a:r>
            <a:br>
              <a:rPr lang="ru-RU" sz="1800" b="1" i="1" dirty="0">
                <a:latin typeface="Calibri"/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67544" y="3140968"/>
            <a:ext cx="8424936" cy="3240360"/>
          </a:xfrm>
        </p:spPr>
        <p:txBody>
          <a:bodyPr>
            <a:normAutofit/>
          </a:bodyPr>
          <a:lstStyle/>
          <a:p>
            <a:pPr marL="0" indent="0"/>
            <a:r>
              <a:rPr lang="ru-RU" sz="1400" i="1" cap="all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sz="2000" i="1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Сюжетно-ролевые игры: 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«Школа», Мы полицейские», «Мы пожарные», «Автозаправочная станция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», «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Гараж», «Библиотека», 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Больница», 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Салон красоты», «Телевидение», 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Обувная мастерская», «Мастерская по пошиву головных уборов», «Кафе», «Театр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»,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«Ателье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»,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«Строители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»,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«Парикмахерская»,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0" cap="al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«Магазин</a:t>
            </a:r>
            <a:r>
              <a:rPr lang="ru-RU" sz="2000" b="0" cap="all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». </a:t>
            </a:r>
            <a:r>
              <a:rPr lang="ru-RU" sz="2000" b="0" cap="all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0" cap="all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568" y="1340768"/>
            <a:ext cx="2973930" cy="223224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16858" y="3651674"/>
            <a:ext cx="2240640" cy="298365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90" y="1700808"/>
            <a:ext cx="4590256" cy="34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1644164"/>
            <a:ext cx="5164091" cy="387306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«Ателье»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2785996" cy="371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144483" cy="31083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«Строители»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1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5" y="1096962"/>
            <a:ext cx="3261195" cy="434826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3261194" cy="434826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«Парикмахерская»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«Магазин»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24744"/>
            <a:ext cx="4016837" cy="5359779"/>
          </a:xfrm>
        </p:spPr>
      </p:pic>
    </p:spTree>
    <p:extLst>
      <p:ext uri="{BB962C8B-B14F-4D97-AF65-F5344CB8AC3E}">
        <p14:creationId xmlns:p14="http://schemas.microsoft.com/office/powerpoint/2010/main" val="3792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75008"/>
          </a:xfrm>
        </p:spPr>
        <p:txBody>
          <a:bodyPr/>
          <a:lstStyle/>
          <a:p>
            <a:pPr algn="ctr"/>
            <a:r>
              <a:rPr lang="ru-RU" sz="4000" b="1" dirty="0" smtClean="0"/>
              <a:t>Труд: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u="sng" dirty="0" smtClean="0"/>
              <a:t>Хозяйственно-бытовой труд в группе и на улице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25" y="1484784"/>
            <a:ext cx="1728192" cy="230425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268760"/>
            <a:ext cx="1872208" cy="249627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24744"/>
            <a:ext cx="2106234" cy="28083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3449997" cy="2587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7707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648072"/>
          </a:xfrm>
        </p:spPr>
        <p:txBody>
          <a:bodyPr/>
          <a:lstStyle/>
          <a:p>
            <a:pPr algn="ctr"/>
            <a:r>
              <a:rPr lang="ru-RU" sz="4400" dirty="0" smtClean="0"/>
              <a:t>Физическое развитие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764704"/>
            <a:ext cx="6912768" cy="5976664"/>
          </a:xfrm>
        </p:spPr>
        <p:txBody>
          <a:bodyPr>
            <a:normAutofit fontScale="92500"/>
          </a:bodyPr>
          <a:lstStyle/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Знакомство с профессиями, связанными со 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спортом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;</a:t>
            </a:r>
            <a:endParaRPr lang="ru-RU" sz="22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Беседа «Повар готовит полезную еду»</a:t>
            </a:r>
            <a:endParaRPr lang="ru-RU" sz="22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Тематические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физкультминутки: «В пограничников играем…»; «Сумку в руки мы берём …»; «Мамам дружно помогаем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…»; «Профессии»; «Повар»; «Шофёр».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(в соответствии с лексическими темами ВОП группы комбинированного вида)</a:t>
            </a:r>
            <a:endParaRPr lang="ru-RU" sz="22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Пальчиковые игры «Бублик, баранку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, 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батон и буханку…», «Профессии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»; «Строители»; «Маляры»;           </a:t>
            </a:r>
            <a:r>
              <a:rPr lang="ru-RU" sz="2200" dirty="0" smtClean="0">
                <a:latin typeface="+mj-lt"/>
                <a:ea typeface="Times New Roman"/>
                <a:cs typeface="Times New Roman"/>
              </a:rPr>
              <a:t>«Кровельщик»; «Кузнец»; «Почтальон»; </a:t>
            </a:r>
          </a:p>
          <a:p>
            <a:pPr marL="0" lvl="0" indent="0">
              <a:lnSpc>
                <a:spcPct val="115000"/>
              </a:lnSpc>
            </a:pPr>
            <a:r>
              <a:rPr lang="ru-RU" sz="2200" dirty="0">
                <a:latin typeface="+mj-lt"/>
                <a:ea typeface="Times New Roman"/>
                <a:cs typeface="Times New Roman"/>
              </a:rPr>
              <a:t> </a:t>
            </a:r>
            <a:r>
              <a:rPr lang="ru-RU" sz="2200" dirty="0" smtClean="0">
                <a:latin typeface="+mj-lt"/>
                <a:ea typeface="Times New Roman"/>
                <a:cs typeface="Times New Roman"/>
              </a:rPr>
              <a:t>     «Повар»; «Разные профессии»; « Труд людей»;         «Художник»; «Такие разные дела».</a:t>
            </a: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П/и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«Пожарные на учениях», «Космонавты», 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«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Шоферы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».</a:t>
            </a:r>
            <a:endParaRPr lang="ru-RU" sz="2200" dirty="0" smtClean="0">
              <a:latin typeface="+mj-lt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22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Соблюдение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режима труда (работа и отдых)</a:t>
            </a:r>
            <a:endParaRPr lang="ru-RU" sz="2200" dirty="0">
              <a:latin typeface="+mj-lt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212976"/>
            <a:ext cx="278590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548640"/>
          </a:xfrm>
        </p:spPr>
        <p:txBody>
          <a:bodyPr/>
          <a:lstStyle/>
          <a:p>
            <a:pPr algn="ctr"/>
            <a:r>
              <a:rPr lang="ru-RU" sz="4400" dirty="0" smtClean="0"/>
              <a:t>Художественно - эстетическое развитие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8136904" cy="5256584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latin typeface="+mj-lt"/>
              </a:rPr>
              <a:t>Музыка</a:t>
            </a:r>
            <a:endParaRPr lang="ru-RU" sz="2800" dirty="0">
              <a:latin typeface="+mj-lt"/>
            </a:endParaRPr>
          </a:p>
          <a:p>
            <a:pPr lvl="0"/>
            <a:r>
              <a:rPr lang="ru-RU" sz="2400" b="0" dirty="0">
                <a:latin typeface="+mj-lt"/>
              </a:rPr>
              <a:t>Музыкальная игра «Почтальон»</a:t>
            </a:r>
          </a:p>
          <a:p>
            <a:pPr lvl="0"/>
            <a:r>
              <a:rPr lang="ru-RU" sz="2400" b="0" dirty="0">
                <a:latin typeface="+mj-lt"/>
              </a:rPr>
              <a:t>Песня о мастерах (</a:t>
            </a:r>
            <a:r>
              <a:rPr lang="ru-RU" sz="2400" b="0" dirty="0" err="1">
                <a:latin typeface="+mj-lt"/>
              </a:rPr>
              <a:t>Ю.Ким</a:t>
            </a:r>
            <a:r>
              <a:rPr lang="ru-RU" sz="2400" b="0" dirty="0">
                <a:latin typeface="+mj-lt"/>
              </a:rPr>
              <a:t>, </a:t>
            </a:r>
            <a:r>
              <a:rPr lang="ru-RU" sz="2400" b="0" dirty="0" err="1">
                <a:latin typeface="+mj-lt"/>
              </a:rPr>
              <a:t>А.Рыбников</a:t>
            </a:r>
            <a:r>
              <a:rPr lang="ru-RU" sz="2400" b="0" dirty="0">
                <a:latin typeface="+mj-lt"/>
              </a:rPr>
              <a:t>)</a:t>
            </a:r>
          </a:p>
          <a:p>
            <a:pPr lvl="0"/>
            <a:r>
              <a:rPr lang="ru-RU" sz="2400" b="0" dirty="0">
                <a:latin typeface="+mj-lt"/>
              </a:rPr>
              <a:t>Беседа о творческих профессиях, связанных с </a:t>
            </a:r>
            <a:r>
              <a:rPr lang="ru-RU" sz="2400" b="0" dirty="0" smtClean="0">
                <a:latin typeface="+mj-lt"/>
              </a:rPr>
              <a:t>искусством</a:t>
            </a:r>
          </a:p>
          <a:p>
            <a:pPr lvl="0"/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>
                <a:latin typeface="+mj-lt"/>
              </a:rPr>
              <a:t>(пианист, дирижёр, композитор, певец, балерина, художник</a:t>
            </a:r>
            <a:r>
              <a:rPr lang="ru-RU" sz="2400" b="0" dirty="0" smtClean="0">
                <a:latin typeface="+mj-lt"/>
              </a:rPr>
              <a:t>)</a:t>
            </a:r>
            <a:endParaRPr lang="ru-RU" sz="2400" b="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68590"/>
            <a:ext cx="396044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-99392"/>
            <a:ext cx="8640959" cy="7128792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3200" b="1" i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Актуальность проекта: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200" dirty="0" smtClean="0">
                <a:ea typeface="Times New Roman"/>
              </a:rPr>
              <a:t>Каждый </a:t>
            </a:r>
            <a:r>
              <a:rPr lang="ru-RU" sz="2200" dirty="0">
                <a:ea typeface="Times New Roman"/>
              </a:rPr>
              <a:t>человек мечтает обрести в жизни любимое дело, доставляющее радость ему самому и приносящее пользу людям. Поэтому так важно познакомить детей с профессиями, рассказать о тех качествах характера, которые требует та или иная профессия. Начинать воспитывать в себе эти качества лучше с детских лет. Нередко дети идут по стопам своих родителей и наследуют их профессии. Так рождаются династии врачей, учителей, рабочих, ученых, артистов и т.д. Поэтому рассказ отца или матери об особенностях своей профессии приносит ребенку огромную пользу, вызывая живой интерес. Рассказы о профессиях, собранные в этой книге, сопровождаются стихами, загадками, вопросами, заставляющими ребенка логически мыслить, развивают речь, активизируют память и внимание. Правильный выбор профессии определяет жизненный успех.</a:t>
            </a:r>
            <a:r>
              <a:rPr lang="ru-RU" sz="2000" dirty="0">
                <a:latin typeface="Franklin Gothic Book"/>
              </a:rPr>
              <a:t/>
            </a:r>
            <a:br>
              <a:rPr lang="ru-RU" sz="2000" dirty="0">
                <a:latin typeface="Franklin Gothic Book"/>
              </a:rPr>
            </a:br>
            <a:endParaRPr lang="ru-RU" sz="2000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908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717032"/>
            <a:ext cx="2232248" cy="29763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548680"/>
            <a:ext cx="7520940" cy="3024336"/>
          </a:xfrm>
        </p:spPr>
        <p:txBody>
          <a:bodyPr/>
          <a:lstStyle/>
          <a:p>
            <a:pPr marL="342900" lvl="0" indent="-342900">
              <a:spcBef>
                <a:spcPts val="800"/>
              </a:spcBef>
            </a:pPr>
            <a:r>
              <a:rPr lang="ru-RU" b="1" i="1" u="sng" cap="none" dirty="0">
                <a:solidFill>
                  <a:srgbClr val="000000"/>
                </a:solidFill>
                <a:ea typeface="+mn-ea"/>
                <a:cs typeface="+mn-cs"/>
              </a:rPr>
              <a:t>Рисование: </a:t>
            </a:r>
            <a:r>
              <a:rPr lang="ru-RU" sz="15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5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15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5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"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Мама на работе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"; «Папа на работе»;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  «Спортсмены зимних олимпийских игр»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24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24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 Рисование инструментов и оборудования использование в своих работах трафаретов.</a:t>
            </a:r>
            <a:br>
              <a:rPr lang="ru-RU" sz="24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Работа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с раскрасками: «Профессии людей».</a:t>
            </a:r>
            <a:br>
              <a:rPr lang="ru-RU" sz="24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3287142" cy="24653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53" y="4005064"/>
            <a:ext cx="268829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44" y="3293910"/>
            <a:ext cx="2502816" cy="333708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51" y="3212975"/>
            <a:ext cx="4557364" cy="3418023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997512" cy="3351272"/>
          </a:xfrm>
        </p:spPr>
        <p:txBody>
          <a:bodyPr/>
          <a:lstStyle/>
          <a:p>
            <a:r>
              <a:rPr lang="ru-RU" b="1" i="1" u="sng" cap="none" dirty="0">
                <a:solidFill>
                  <a:srgbClr val="000000"/>
                </a:solidFill>
                <a:latin typeface="Franklin Gothic Book"/>
              </a:rPr>
              <a:t>Аппликация: </a:t>
            </a:r>
            <a:r>
              <a:rPr lang="ru-RU" b="1" i="1" u="sng" cap="none" dirty="0" smtClean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b="1" i="1" u="sng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«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Моряк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- 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Сделай прическу»; 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Платье для куклы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</a:t>
            </a:r>
            <a:r>
              <a:rPr lang="ru-RU" b="1" i="1" cap="none" dirty="0">
                <a:solidFill>
                  <a:srgbClr val="000000"/>
                </a:solidFill>
                <a:latin typeface="Franklin Gothic Book"/>
              </a:rPr>
              <a:t>- </a:t>
            </a:r>
            <a:r>
              <a:rPr lang="ru-RU" sz="2400" cap="none" dirty="0">
                <a:solidFill>
                  <a:srgbClr val="000000"/>
                </a:solidFill>
                <a:latin typeface="Franklin Gothic Book"/>
              </a:rPr>
              <a:t>«</a:t>
            </a:r>
            <a:r>
              <a:rPr lang="ru-RU" sz="2400" b="1" cap="none" dirty="0">
                <a:solidFill>
                  <a:srgbClr val="000000"/>
                </a:solidFill>
              </a:rPr>
              <a:t>Лопата и грабли для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дворника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».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Изготовление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атрибутов для игр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: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«Почта», «Магазин», «Аптека»</a:t>
            </a:r>
            <a:r>
              <a:rPr lang="ru-RU" sz="1500" b="1" cap="none" dirty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1500" b="1" cap="none" dirty="0">
                <a:solidFill>
                  <a:srgbClr val="000000"/>
                </a:solidFill>
                <a:latin typeface="Franklin Gothic Book"/>
              </a:rPr>
            </a:br>
            <a:r>
              <a:rPr lang="ru-RU" sz="1500" b="1" cap="none" dirty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1500" b="1" cap="none" dirty="0">
                <a:solidFill>
                  <a:srgbClr val="000000"/>
                </a:solidFill>
                <a:latin typeface="Franklin Gothic Book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6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548680"/>
            <a:ext cx="7520940" cy="3207256"/>
          </a:xfrm>
        </p:spPr>
        <p:txBody>
          <a:bodyPr/>
          <a:lstStyle/>
          <a:p>
            <a:r>
              <a:rPr lang="ru-RU" i="1" u="sng" cap="none" dirty="0" smtClean="0">
                <a:solidFill>
                  <a:srgbClr val="000000"/>
                </a:solidFill>
              </a:rPr>
              <a:t>Лепка</a:t>
            </a:r>
            <a:r>
              <a:rPr lang="ru-RU" sz="2400" i="1" u="sng" cap="none" dirty="0" smtClean="0">
                <a:solidFill>
                  <a:srgbClr val="000000"/>
                </a:solidFill>
              </a:rPr>
              <a:t/>
            </a:r>
            <a:br>
              <a:rPr lang="ru-RU" sz="2400" i="1" u="sng" cap="none" dirty="0" smtClean="0">
                <a:solidFill>
                  <a:srgbClr val="000000"/>
                </a:solidFill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«Овощи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и 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фрукты»;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«Кондитерские изделия»;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2400" b="1" cap="none" dirty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«Спортсмены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зимних олимпийских игр»;</a:t>
            </a:r>
            <a:br>
              <a:rPr lang="ru-RU" sz="2400" b="1" cap="none" dirty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Люди разных профессий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- 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Повар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- 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Клоун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- 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Пограничник с собакой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- 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Посуда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».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2400" b="1" cap="none" dirty="0">
                <a:solidFill>
                  <a:srgbClr val="000000"/>
                </a:solidFill>
                <a:latin typeface="Franklin Gothic Book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836712"/>
            <a:ext cx="7520940" cy="384376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99651"/>
            <a:ext cx="3327834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0" y="3724980"/>
            <a:ext cx="3914517" cy="29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2952328"/>
          </a:xfrm>
        </p:spPr>
        <p:txBody>
          <a:bodyPr/>
          <a:lstStyle/>
          <a:p>
            <a:r>
              <a:rPr lang="ru-RU" i="1" u="sng" cap="none" dirty="0">
                <a:solidFill>
                  <a:srgbClr val="000000"/>
                </a:solidFill>
                <a:cs typeface="Times New Roman" pitchFamily="18" charset="0"/>
              </a:rPr>
              <a:t>Конструирование и ручной труд: </a:t>
            </a:r>
            <a:r>
              <a:rPr lang="ru-RU" sz="3200" b="1" i="1" cap="non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cap="non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cap="non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Оригами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«Домик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«Строители» (из строительного материала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)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-«Больница 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для кукол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-«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Модель детского сада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»;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>-</a:t>
            </a: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 «Учимся шить»</a:t>
            </a:r>
            <a:b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ru-RU" sz="2400" b="1" cap="none" dirty="0" smtClean="0">
                <a:solidFill>
                  <a:srgbClr val="000000"/>
                </a:solidFill>
                <a:latin typeface="Franklin Gothic Book"/>
              </a:rPr>
              <a:t>- «Сани»</a:t>
            </a:r>
            <a:r>
              <a:rPr lang="ru-RU" sz="2400" b="1" cap="none" dirty="0">
                <a:solidFill>
                  <a:srgbClr val="000000"/>
                </a:solidFill>
                <a:latin typeface="Franklin Gothic Book"/>
              </a:rPr>
              <a:t/>
            </a:r>
            <a:br>
              <a:rPr lang="ru-RU" sz="2400" b="1" cap="none" dirty="0">
                <a:solidFill>
                  <a:srgbClr val="000000"/>
                </a:solidFill>
                <a:latin typeface="Franklin Gothic Book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956595"/>
            <a:ext cx="4824536" cy="3618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02" y="3861048"/>
            <a:ext cx="3365621" cy="252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93132"/>
            <a:ext cx="2906648" cy="21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65618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ea typeface="Times New Roman"/>
                <a:cs typeface="Times New Roman"/>
              </a:rPr>
              <a:t>Формы взаимодействия с семьей и 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sz="3600" dirty="0" smtClean="0">
                <a:ea typeface="Times New Roman"/>
                <a:cs typeface="Times New Roman"/>
              </a:rPr>
              <a:t>социальными партнерами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184576"/>
          </a:xfrm>
        </p:spPr>
        <p:txBody>
          <a:bodyPr>
            <a:noAutofit/>
          </a:bodyPr>
          <a:lstStyle/>
          <a:p>
            <a:pPr lvl="0" algn="ctr"/>
            <a:r>
              <a:rPr lang="ru-RU" sz="2800" i="1" u="sng" dirty="0" smtClean="0">
                <a:latin typeface="+mj-lt"/>
              </a:rPr>
              <a:t>Консультации </a:t>
            </a:r>
            <a:r>
              <a:rPr lang="ru-RU" sz="2800" i="1" u="sng" dirty="0">
                <a:latin typeface="+mj-lt"/>
              </a:rPr>
              <a:t>для родителей: </a:t>
            </a:r>
            <a:endParaRPr lang="ru-RU" sz="2800" i="1" u="sng" dirty="0" smtClean="0">
              <a:latin typeface="+mj-lt"/>
            </a:endParaRPr>
          </a:p>
          <a:p>
            <a:pPr lvl="0">
              <a:buFontTx/>
              <a:buChar char="-"/>
            </a:pPr>
            <a:r>
              <a:rPr lang="ru-RU" sz="2200" b="0" dirty="0" smtClean="0">
                <a:latin typeface="+mj-lt"/>
              </a:rPr>
              <a:t>«</a:t>
            </a:r>
            <a:r>
              <a:rPr lang="ru-RU" sz="2400" b="0" dirty="0">
                <a:latin typeface="+mj-lt"/>
              </a:rPr>
              <a:t>Обязанности детей дома</a:t>
            </a:r>
            <a:r>
              <a:rPr lang="ru-RU" sz="2400" b="0" dirty="0" smtClean="0">
                <a:latin typeface="+mj-lt"/>
              </a:rPr>
              <a:t>»;</a:t>
            </a:r>
          </a:p>
          <a:p>
            <a:pPr lvl="0">
              <a:buFontTx/>
              <a:buChar char="-"/>
            </a:pPr>
            <a:r>
              <a:rPr lang="ru-RU" sz="2400" b="0" dirty="0" smtClean="0">
                <a:latin typeface="+mj-lt"/>
              </a:rPr>
              <a:t>«Все работы хороши, или знакомство детей с профессиями»; </a:t>
            </a:r>
          </a:p>
          <a:p>
            <a:pPr lvl="0">
              <a:buFontTx/>
              <a:buChar char="-"/>
            </a:pPr>
            <a:r>
              <a:rPr lang="ru-RU" sz="2400" b="0" dirty="0" smtClean="0">
                <a:latin typeface="+mj-lt"/>
              </a:rPr>
              <a:t>«</a:t>
            </a:r>
            <a:r>
              <a:rPr lang="ru-RU" sz="2400" b="0" dirty="0">
                <a:latin typeface="+mj-lt"/>
              </a:rPr>
              <a:t>Профессии в моей семье</a:t>
            </a:r>
            <a:r>
              <a:rPr lang="ru-RU" sz="2400" b="0" dirty="0" smtClean="0">
                <a:latin typeface="+mj-lt"/>
              </a:rPr>
              <a:t>»; </a:t>
            </a:r>
          </a:p>
          <a:p>
            <a:pPr lvl="0">
              <a:buFontTx/>
              <a:buChar char="-"/>
            </a:pPr>
            <a:r>
              <a:rPr lang="ru-RU" sz="2400" b="0" dirty="0" smtClean="0">
                <a:latin typeface="+mj-lt"/>
              </a:rPr>
              <a:t>«Ознакомление детей подготовительной группы с трудом взрослых»;</a:t>
            </a:r>
          </a:p>
          <a:p>
            <a:pPr lvl="0">
              <a:buFontTx/>
              <a:buChar char="-"/>
            </a:pPr>
            <a:r>
              <a:rPr lang="ru-RU" sz="2400" b="0" dirty="0" smtClean="0">
                <a:latin typeface="+mj-lt"/>
              </a:rPr>
              <a:t>«Как сформировать положительное отношение к труду у детей подготовительной к школе группы через ознакомление с профессиями»;</a:t>
            </a:r>
          </a:p>
          <a:p>
            <a:pPr lvl="0">
              <a:buFontTx/>
              <a:buChar char="-"/>
            </a:pPr>
            <a:r>
              <a:rPr lang="ru-RU" sz="2400" b="0" dirty="0" smtClean="0">
                <a:latin typeface="+mj-lt"/>
              </a:rPr>
              <a:t> «</a:t>
            </a:r>
            <a:r>
              <a:rPr lang="ru-RU" sz="2400" b="0" dirty="0">
                <a:latin typeface="+mj-lt"/>
              </a:rPr>
              <a:t>Начнем знакомство с профессиями с дошкольного возраста</a:t>
            </a:r>
            <a:r>
              <a:rPr lang="ru-RU" sz="2400" b="0" dirty="0" smtClean="0">
                <a:latin typeface="+mj-lt"/>
              </a:rPr>
              <a:t>»; «</a:t>
            </a:r>
            <a:r>
              <a:rPr lang="ru-RU" sz="2400" b="0" dirty="0">
                <a:latin typeface="+mj-lt"/>
              </a:rPr>
              <a:t>Как следует знакомить ребенка с профессиями</a:t>
            </a:r>
            <a:r>
              <a:rPr lang="ru-RU" sz="2400" b="0" dirty="0" smtClean="0">
                <a:latin typeface="+mj-lt"/>
              </a:rPr>
              <a:t>».</a:t>
            </a:r>
            <a:endParaRPr lang="ru-RU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19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26304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семьями воспитанников генеалогического древа с рассказом о профессиях родителей и предков.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97" y="1807474"/>
            <a:ext cx="2414225" cy="1810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6" y="3750828"/>
            <a:ext cx="2316681" cy="3084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988840"/>
            <a:ext cx="2621507" cy="19691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321" y="4312135"/>
            <a:ext cx="2938527" cy="2206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703" y="1834601"/>
            <a:ext cx="2194750" cy="29263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703" y="4966736"/>
            <a:ext cx="245690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296144"/>
          </a:xfrm>
        </p:spPr>
        <p:txBody>
          <a:bodyPr/>
          <a:lstStyle/>
          <a:p>
            <a:pPr marL="342900" lvl="0" indent="-342900" algn="ctr">
              <a:spcBef>
                <a:spcPts val="800"/>
              </a:spcBef>
            </a:pPr>
            <a:r>
              <a:rPr lang="ru-RU" sz="3200" i="1" cap="none" dirty="0">
                <a:solidFill>
                  <a:srgbClr val="000000"/>
                </a:solidFill>
                <a:ea typeface="+mn-ea"/>
                <a:cs typeface="+mn-cs"/>
              </a:rPr>
              <a:t>Экскурсия в </a:t>
            </a:r>
            <a:r>
              <a:rPr lang="ru-RU" sz="3200" i="1" cap="none" dirty="0" err="1">
                <a:solidFill>
                  <a:srgbClr val="000000"/>
                </a:solidFill>
                <a:ea typeface="+mn-ea"/>
                <a:cs typeface="+mn-cs"/>
              </a:rPr>
              <a:t>МУСОПиМ</a:t>
            </a:r>
            <a:r>
              <a:rPr lang="ru-RU" sz="3200" i="1" cap="none" dirty="0">
                <a:solidFill>
                  <a:srgbClr val="000000"/>
                </a:solidFill>
                <a:ea typeface="+mn-ea"/>
                <a:cs typeface="+mn-cs"/>
              </a:rPr>
              <a:t> «Красный перевал» Программа «</a:t>
            </a:r>
            <a:r>
              <a:rPr lang="ru-RU" sz="3200" i="1" cap="none" dirty="0" err="1">
                <a:solidFill>
                  <a:srgbClr val="000000"/>
                </a:solidFill>
                <a:ea typeface="+mn-ea"/>
                <a:cs typeface="+mn-cs"/>
              </a:rPr>
              <a:t>Закулисье</a:t>
            </a:r>
            <a:r>
              <a:rPr lang="ru-RU" sz="3200" i="1" cap="none" dirty="0">
                <a:solidFill>
                  <a:srgbClr val="000000"/>
                </a:solidFill>
                <a:ea typeface="+mn-ea"/>
                <a:cs typeface="+mn-cs"/>
              </a:rPr>
              <a:t>»</a:t>
            </a:r>
            <a:r>
              <a:rPr lang="ru-RU" sz="3200" cap="none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ru-RU" sz="3200" cap="none" dirty="0">
                <a:solidFill>
                  <a:srgbClr val="000000"/>
                </a:solidFill>
                <a:ea typeface="+mn-ea"/>
                <a:cs typeface="+mn-cs"/>
              </a:rPr>
            </a:br>
            <a:endParaRPr lang="ru-RU" sz="32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3240360" cy="243027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196752"/>
            <a:ext cx="3360373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88067"/>
            <a:ext cx="3419872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3993366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Режимные моменты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640960" cy="4992668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4000" b="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  <a:r>
              <a:rPr lang="ru-RU" sz="4000" b="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разных видов деятельности</a:t>
            </a:r>
            <a:endParaRPr lang="ru-RU" sz="4000" b="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4000" b="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b="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пословиц и поговорок о труде</a:t>
            </a:r>
            <a:r>
              <a:rPr lang="ru-RU" sz="4000" b="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4000" b="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дежурстве по столовой</a:t>
            </a:r>
            <a:endParaRPr lang="ru-RU" sz="4000" b="0" dirty="0">
              <a:solidFill>
                <a:srgbClr val="000000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ru-RU" sz="4000" b="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4000" b="0" dirty="0"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97280"/>
            <a:ext cx="3585231" cy="478030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97280"/>
            <a:ext cx="3585232" cy="478031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Дежурство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2016224"/>
          </a:xfrm>
        </p:spPr>
        <p:txBody>
          <a:bodyPr/>
          <a:lstStyle/>
          <a:p>
            <a:pPr algn="ctr"/>
            <a:r>
              <a:rPr lang="ru-RU" sz="4400" dirty="0" smtClean="0"/>
              <a:t>Итоговое мероприятие</a:t>
            </a: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«Я хочу быть…»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3484909" cy="26136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37" y="2060848"/>
            <a:ext cx="2363754" cy="1772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84771"/>
            <a:ext cx="2211710" cy="29489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2" y="4815484"/>
            <a:ext cx="2651787" cy="1988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47" y="4045867"/>
            <a:ext cx="2067694" cy="2756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42" y="4851488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891480"/>
            <a:ext cx="8568952" cy="734481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200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проекта: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/>
                <a:ea typeface="Times New Roman"/>
              </a:rPr>
              <a:t>Расширить и обогатить знания детей о многообразии профессий взрослых, и тех качествах которыми необходимо обладать человеку желающему получить ту или иную профессию.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490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007456"/>
          </a:xfrm>
        </p:spPr>
        <p:txBody>
          <a:bodyPr/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128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251520" y="620688"/>
            <a:ext cx="4392488" cy="612068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Образовательные: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Расширять у детей  представления о разнообразии профессий на основе характерных трудовых процессов и результатов труда, представлении о структуре труда (значение, материал, трудовые действия, результат);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обогащать знания детей о родных людях, их профессиях, значимости их труда в семье и обществе;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углублять представления о роли современной техники в трудовой деятельности человека; 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познакомить с историей создания механизмов, облегчающих труд человека;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 расширить представления об эволюции предметов, изменении профессии  в связи с этим;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учить отображать представления о трудовых процессах взрослых в сюжетно-ролевых играх, передавая в игре отношение взрослых к работе;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обогащение активного  словаря;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latin typeface="Times New Roman"/>
                <a:ea typeface="Times New Roman"/>
                <a:cs typeface="Times New Roman"/>
              </a:rPr>
              <a:t>учить высказывать предположения и делать простейшие выводы, излагать свои мысли понятно для окружающих;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pPr lvl="0" algn="just">
              <a:buFont typeface="Symbol"/>
              <a:buChar char=""/>
            </a:pP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300" dirty="0">
                <a:latin typeface="Times New Roman"/>
                <a:ea typeface="Times New Roman"/>
                <a:cs typeface="Times New Roman"/>
              </a:rPr>
              <a:t>учить детей давать полные ответы на вопросы, подготавливая их к пересказу текста.</a:t>
            </a:r>
            <a:endParaRPr lang="ru-RU" sz="1300" dirty="0">
              <a:latin typeface="Calibri"/>
              <a:ea typeface="Calibri"/>
              <a:cs typeface="Times New Roman"/>
            </a:endParaRPr>
          </a:p>
          <a:p>
            <a:endParaRPr lang="ru-RU" sz="13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860032" y="836712"/>
            <a:ext cx="3960440" cy="5832648"/>
          </a:xfrm>
        </p:spPr>
        <p:txBody>
          <a:bodyPr>
            <a:normAutofit fontScale="62500" lnSpcReduction="20000"/>
          </a:bodyPr>
          <a:lstStyle/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Развивающие: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Развивать умение самостоятельно объединяться для совместной игры и труда, оказывать друг другу помощь;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закреплять умение планировать трудовую деятельность, отбирать необходимые материалы, делать несложные заготовки;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продолжать формировать инициативу с целью получения новых знаний;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развивать представление о временной перспективе личности, об изменении позиции человека с возрастом (ребенок посещает детский сад, школьник учится, взрослый работает, пожилой человек передает свой опыт другим поколениям)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развитие восприятия, внимания, памяти, наблюдательности, способности анализировать, сравнивать, выделять характерные, существенные признаки предметов и явлений окружающего мира;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развитие умения устанавливать простейшие связи между предметами, делать простейшие обобщения;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развитие коммуникативных навыков (свободного общения детей со сверстниками и взрослыми).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endParaRPr lang="ru-RU" sz="12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20940" cy="548640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 (Для детей):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49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63688" y="476672"/>
            <a:ext cx="5256584" cy="6048672"/>
          </a:xfrm>
        </p:spPr>
        <p:txBody>
          <a:bodyPr>
            <a:normAutofit lnSpcReduction="10000"/>
          </a:bodyPr>
          <a:lstStyle/>
          <a:p>
            <a:pPr marL="40894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Воспитательные: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Воспитывать желание участвовать в совместной трудовой деятельности на ровне со всеми, стремление быть полезными окружающим, радоваться результатам коллективного труда;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формировать бережное отношение к тому, что сделано руками человека;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прививать чувство благодарности к людям за их труд;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воспитывать самостоятельность и ответственность, умение доводить начатое дело до конца;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воспитывать в детях чувство уважения к труду взрослых.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воспитывать вежливость, дружелюбие, уважительное отношение к окружающим;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воспитывать культуру трудовой деятельности, бережное отношение к материалам и инструментам;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воспитывать дружеские взаимоотношения между детьми;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воспитание социально-личностных чувств;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воспитание трудолюбия;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воспитание понимания важности уважительного отношения к людям разных профессий.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847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08912" cy="6120680"/>
          </a:xfrm>
        </p:spPr>
        <p:txBody>
          <a:bodyPr/>
          <a:lstStyle/>
          <a:p>
            <a:r>
              <a:rPr lang="ru-RU" sz="4000" b="1" i="1" dirty="0" smtClean="0">
                <a:latin typeface="Times New Roman"/>
                <a:ea typeface="Times New Roman"/>
              </a:rPr>
              <a:t>Задачи:</a:t>
            </a:r>
            <a:br>
              <a:rPr lang="ru-RU" sz="4000" b="1" i="1" dirty="0" smtClean="0">
                <a:latin typeface="Times New Roman"/>
                <a:ea typeface="Times New Roman"/>
              </a:rPr>
            </a:br>
            <a:r>
              <a:rPr lang="ru-RU" sz="4000" b="1" i="1" u="sng" dirty="0" smtClean="0">
                <a:latin typeface="Times New Roman"/>
                <a:ea typeface="Times New Roman"/>
              </a:rPr>
              <a:t>Для </a:t>
            </a:r>
            <a:r>
              <a:rPr lang="ru-RU" sz="4000" b="1" i="1" u="sng" dirty="0">
                <a:latin typeface="Times New Roman"/>
                <a:ea typeface="Times New Roman"/>
              </a:rPr>
              <a:t>педагогов</a:t>
            </a:r>
            <a:r>
              <a:rPr lang="ru-RU" b="1" i="1" dirty="0">
                <a:latin typeface="Times New Roman"/>
                <a:ea typeface="Times New Roman"/>
              </a:rPr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/>
                <a:ea typeface="Times New Roman"/>
              </a:rPr>
              <a:t>Вовлечение всех участников </a:t>
            </a:r>
            <a:r>
              <a:rPr lang="ru-RU" dirty="0" err="1">
                <a:latin typeface="Times New Roman"/>
                <a:ea typeface="Times New Roman"/>
              </a:rPr>
              <a:t>воспитательно</a:t>
            </a:r>
            <a:r>
              <a:rPr lang="ru-RU" dirty="0">
                <a:latin typeface="Times New Roman"/>
                <a:ea typeface="Times New Roman"/>
              </a:rPr>
              <a:t> - образовательного процесса в реализацию проекта на уровне сотрудничества.</a:t>
            </a:r>
            <a:r>
              <a:rPr lang="ru-RU" dirty="0"/>
              <a:t/>
            </a:r>
            <a:br>
              <a:rPr lang="ru-RU" dirty="0"/>
            </a:br>
            <a:r>
              <a:rPr lang="ru-RU" sz="4000" b="1" i="1" u="sng" dirty="0">
                <a:latin typeface="Times New Roman"/>
                <a:ea typeface="Times New Roman"/>
              </a:rPr>
              <a:t>Для родителей: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Повышение психолого-педагогической грамотности по вопросам воспитания детей и развития ребенка;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создание условий в семье для развития познавательной активности детей и творческих способностей.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9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96944" cy="659735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Ожидаемый результат:</a:t>
            </a:r>
            <a:r>
              <a:rPr lang="ru-RU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latin typeface="Calibri"/>
                <a:ea typeface="Calibri"/>
                <a:cs typeface="Times New Roman"/>
              </a:rPr>
            </a:br>
            <a:r>
              <a:rPr lang="ru-RU" sz="2400" b="1" i="1" u="sng" dirty="0">
                <a:latin typeface="Times New Roman"/>
              </a:rPr>
              <a:t>Для </a:t>
            </a:r>
            <a:r>
              <a:rPr lang="ru-RU" sz="2400" b="1" i="1" u="sng" dirty="0" smtClean="0">
                <a:latin typeface="Times New Roman"/>
              </a:rPr>
              <a:t>детей: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- </a:t>
            </a:r>
            <a:r>
              <a:rPr lang="ru-RU" sz="2000" dirty="0" smtClean="0">
                <a:ea typeface="Calibri"/>
                <a:cs typeface="Times New Roman"/>
              </a:rPr>
              <a:t>Дети </a:t>
            </a:r>
            <a:r>
              <a:rPr lang="ru-RU" sz="2000" dirty="0">
                <a:ea typeface="Calibri"/>
                <a:cs typeface="Times New Roman"/>
              </a:rPr>
              <a:t>должны знать и называть профессии своих мам и пап, их значимость;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 - дети </a:t>
            </a:r>
            <a:r>
              <a:rPr lang="ru-RU" sz="2000" dirty="0">
                <a:ea typeface="Calibri"/>
                <a:cs typeface="Times New Roman"/>
              </a:rPr>
              <a:t>должны знать и называть  большое количество профессий, пословиц, поговорок о труде, орудиях труда;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- должны </a:t>
            </a:r>
            <a:r>
              <a:rPr lang="ru-RU" sz="2000" dirty="0">
                <a:ea typeface="Calibri"/>
                <a:cs typeface="Times New Roman"/>
              </a:rPr>
              <a:t>уметь составить описательный рассказ о профессии;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>
                <a:ea typeface="Calibri"/>
                <a:cs typeface="Times New Roman"/>
              </a:rPr>
              <a:t>сделать детей более самостоятельным;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- желают </a:t>
            </a:r>
            <a:r>
              <a:rPr lang="ru-RU" sz="2000" dirty="0">
                <a:ea typeface="Calibri"/>
                <a:cs typeface="Times New Roman"/>
              </a:rPr>
              <a:t>помогать и бережно относятся к труду взрослых;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- дети </a:t>
            </a:r>
            <a:r>
              <a:rPr lang="ru-RU" sz="2000" dirty="0">
                <a:ea typeface="Calibri"/>
                <a:cs typeface="Times New Roman"/>
              </a:rPr>
              <a:t>обладают установкой положительного отношения </a:t>
            </a:r>
            <a:r>
              <a:rPr lang="ru-RU" sz="2000" dirty="0" smtClean="0">
                <a:ea typeface="Calibri"/>
                <a:cs typeface="Times New Roman"/>
              </a:rPr>
              <a:t>к миру</a:t>
            </a:r>
            <a:r>
              <a:rPr lang="ru-RU" sz="2000" dirty="0">
                <a:ea typeface="Calibri"/>
                <a:cs typeface="Times New Roman"/>
              </a:rPr>
              <a:t>, к разным видам труда, другим людям и самому себе;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- активно </a:t>
            </a:r>
            <a:r>
              <a:rPr lang="ru-RU" sz="2000" dirty="0">
                <a:ea typeface="Calibri"/>
                <a:cs typeface="Times New Roman"/>
              </a:rPr>
              <a:t>взаимодействуют со сверстниками и взрослыми;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- дети </a:t>
            </a:r>
            <a:r>
              <a:rPr lang="ru-RU" sz="2000" dirty="0">
                <a:ea typeface="Calibri"/>
                <a:cs typeface="Times New Roman"/>
              </a:rPr>
              <a:t>способны сотрудничать и выполнять как лидерские, так и исполнительские функции в совместной деятельности;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- дети </a:t>
            </a:r>
            <a:r>
              <a:rPr lang="ru-RU" sz="2000" dirty="0">
                <a:ea typeface="Calibri"/>
                <a:cs typeface="Times New Roman"/>
              </a:rPr>
              <a:t>способны к волевым усилиям, могут следовать социальным нормам поведения и правилам в разных </a:t>
            </a:r>
            <a:r>
              <a:rPr lang="ru-RU" sz="2000" dirty="0" smtClean="0">
                <a:ea typeface="Calibri"/>
                <a:cs typeface="Times New Roman"/>
              </a:rPr>
              <a:t>видах деятельности</a:t>
            </a:r>
            <a:r>
              <a:rPr lang="ru-RU" sz="2000" dirty="0">
                <a:ea typeface="Calibri"/>
                <a:cs typeface="Times New Roman"/>
              </a:rPr>
              <a:t>;</a:t>
            </a:r>
            <a:br>
              <a:rPr lang="ru-RU" sz="2000" dirty="0">
                <a:ea typeface="Calibri"/>
                <a:cs typeface="Times New Roman"/>
              </a:rPr>
            </a:br>
            <a:r>
              <a:rPr lang="ru-RU" sz="2000" dirty="0" smtClean="0">
                <a:ea typeface="Calibri"/>
                <a:cs typeface="Times New Roman"/>
              </a:rPr>
              <a:t>- открыты </a:t>
            </a:r>
            <a:r>
              <a:rPr lang="ru-RU" sz="2000" dirty="0">
                <a:ea typeface="Calibri"/>
                <a:cs typeface="Times New Roman"/>
              </a:rPr>
              <a:t>новому, то есть проявляют стремление к получению знаний.</a:t>
            </a:r>
            <a:br>
              <a:rPr lang="ru-RU" sz="2000" dirty="0">
                <a:ea typeface="Calibri"/>
                <a:cs typeface="Times New Roman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16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65760"/>
            <a:ext cx="8568952" cy="6159584"/>
          </a:xfrm>
        </p:spPr>
        <p:txBody>
          <a:bodyPr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atin typeface="Times New Roman"/>
                <a:ea typeface="Calibri"/>
                <a:cs typeface="Times New Roman"/>
              </a:rPr>
              <a:t>Ожидаемый результат:</a:t>
            </a:r>
            <a:br>
              <a:rPr lang="ru-RU" sz="3200" b="1" i="1" dirty="0" smtClean="0">
                <a:latin typeface="Times New Roman"/>
                <a:ea typeface="Calibri"/>
                <a:cs typeface="Times New Roman"/>
              </a:rPr>
            </a:br>
            <a:r>
              <a:rPr lang="ru-RU" sz="3200" b="1" i="1" u="sng" dirty="0" smtClean="0">
                <a:latin typeface="Times New Roman"/>
                <a:ea typeface="Calibri"/>
                <a:cs typeface="Times New Roman"/>
              </a:rPr>
              <a:t>Для педагогов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r>
              <a:rPr lang="ru-RU" sz="2000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ru-RU" sz="2400" dirty="0" smtClean="0">
                <a:ea typeface="Calibri"/>
                <a:cs typeface="Times New Roman"/>
              </a:rPr>
              <a:t>Пополнение </a:t>
            </a:r>
            <a:r>
              <a:rPr lang="ru-RU" sz="2400" dirty="0">
                <a:ea typeface="Calibri"/>
                <a:cs typeface="Times New Roman"/>
              </a:rPr>
              <a:t>иллюстративного материала связанного с профессиями, орудиями труда, трудовыми действиями, современной техники в трудовой деятельности человека;</a:t>
            </a:r>
            <a:br>
              <a:rPr lang="ru-RU" sz="2400" dirty="0">
                <a:ea typeface="Calibri"/>
                <a:cs typeface="Times New Roman"/>
              </a:rPr>
            </a:br>
            <a:r>
              <a:rPr lang="ru-RU" sz="2400" dirty="0" smtClean="0">
                <a:ea typeface="Calibri"/>
                <a:cs typeface="Times New Roman"/>
              </a:rPr>
              <a:t>- подбор  </a:t>
            </a:r>
            <a:r>
              <a:rPr lang="ru-RU" sz="2400" dirty="0">
                <a:ea typeface="Calibri"/>
                <a:cs typeface="Times New Roman"/>
              </a:rPr>
              <a:t>сюжетно-ролевых игр по теме;</a:t>
            </a:r>
            <a:br>
              <a:rPr lang="ru-RU" sz="2400" dirty="0">
                <a:ea typeface="Calibri"/>
                <a:cs typeface="Times New Roman"/>
              </a:rPr>
            </a:br>
            <a:r>
              <a:rPr lang="ru-RU" sz="2400" dirty="0" smtClean="0">
                <a:ea typeface="Calibri"/>
                <a:cs typeface="Times New Roman"/>
              </a:rPr>
              <a:t>- пошив </a:t>
            </a:r>
            <a:r>
              <a:rPr lang="ru-RU" sz="2400" dirty="0">
                <a:ea typeface="Calibri"/>
                <a:cs typeface="Times New Roman"/>
              </a:rPr>
              <a:t>костюмов по профессиям;</a:t>
            </a:r>
            <a:br>
              <a:rPr lang="ru-RU" sz="2400" dirty="0">
                <a:ea typeface="Calibri"/>
                <a:cs typeface="Times New Roman"/>
              </a:rPr>
            </a:br>
            <a:r>
              <a:rPr lang="ru-RU" sz="2400" dirty="0" smtClean="0">
                <a:ea typeface="Calibri"/>
                <a:cs typeface="Times New Roman"/>
              </a:rPr>
              <a:t>- пополнение </a:t>
            </a:r>
            <a:r>
              <a:rPr lang="ru-RU" sz="2400" dirty="0">
                <a:ea typeface="Calibri"/>
                <a:cs typeface="Times New Roman"/>
              </a:rPr>
              <a:t>атрибутов к сюжетно-ролевым играм по профессиям;</a:t>
            </a:r>
            <a:br>
              <a:rPr lang="ru-RU" sz="2400" dirty="0">
                <a:ea typeface="Calibri"/>
                <a:cs typeface="Times New Roman"/>
              </a:rPr>
            </a:br>
            <a:r>
              <a:rPr lang="ru-RU" sz="2400" dirty="0" smtClean="0">
                <a:ea typeface="Calibri"/>
                <a:cs typeface="Times New Roman"/>
              </a:rPr>
              <a:t>- подбор </a:t>
            </a:r>
            <a:r>
              <a:rPr lang="ru-RU" sz="2400" dirty="0">
                <a:ea typeface="Calibri"/>
                <a:cs typeface="Times New Roman"/>
              </a:rPr>
              <a:t>дидактических и настольно-печатных игр в развивающей предметно-пространственной среде на тему «Профессии».</a:t>
            </a:r>
            <a:br>
              <a:rPr lang="ru-RU" sz="2400" dirty="0">
                <a:ea typeface="Calibri"/>
                <a:cs typeface="Times New Roman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616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758</TotalTime>
  <Words>1056</Words>
  <Application>Microsoft Office PowerPoint</Application>
  <PresentationFormat>Экран (4:3)</PresentationFormat>
  <Paragraphs>148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Углы</vt:lpstr>
      <vt:lpstr>Проект:  «Когда я подрасту,  я дело по душе найду!»</vt:lpstr>
      <vt:lpstr>Сроки реализации:   долгосрочный  (сентябрь-март)  Тип проекта:  исследовательско – творческий.  Участники проектной деятельности: воспитанники и родители группы «Земляничка»  МДОУ Детский сад №55. г. Ярославля.   Возраст детей: подготовительная к школе группа </vt:lpstr>
      <vt:lpstr>Актуальность проекта: Каждый человек мечтает обрести в жизни любимое дело, доставляющее радость ему самому и приносящее пользу людям. Поэтому так важно познакомить детей с профессиями, рассказать о тех качествах характера, которые требует та или иная профессия. Начинать воспитывать в себе эти качества лучше с детских лет. Нередко дети идут по стопам своих родителей и наследуют их профессии. Так рождаются династии врачей, учителей, рабочих, ученых, артистов и т.д. Поэтому рассказ отца или матери об особенностях своей профессии приносит ребенку огромную пользу, вызывая живой интерес. Рассказы о профессиях, собранные в этой книге, сопровождаются стихами, загадками, вопросами, заставляющими ребенка логически мыслить, развивают речь, активизируют память и внимание. Правильный выбор профессии определяет жизненный успех. </vt:lpstr>
      <vt:lpstr>Цель проекта: Расширить и обогатить знания детей о многообразии профессий взрослых, и тех качествах которыми необходимо обладать человеку желающему получить ту или иную профессию.  </vt:lpstr>
      <vt:lpstr>Задачи проекта (Для детей):</vt:lpstr>
      <vt:lpstr>Презентация PowerPoint</vt:lpstr>
      <vt:lpstr>Задачи: Для педагогов: Вовлечение всех участников воспитательно - образовательного процесса в реализацию проекта на уровне сотрудничества. Для родителей: Повышение психолого-педагогической грамотности по вопросам воспитания детей и развития ребенка; создание условий в семье для развития познавательной активности детей и творческих способностей. </vt:lpstr>
      <vt:lpstr>Ожидаемый результат:  Для детей: - Дети должны знать и называть профессии своих мам и пап, их значимость;  - дети должны знать и называть  большое количество профессий, пословиц, поговорок о труде, орудиях труда; - должны уметь составить описательный рассказ о профессии; сделать детей более самостоятельным; - желают помогать и бережно относятся к труду взрослых; - дети обладают установкой положительного отношения к миру, к разным видам труда, другим людям и самому себе; - активно взаимодействуют со сверстниками и взрослыми; - дети способны сотрудничать и выполнять как лидерские, так и исполнительские функции в совместной деятельности; - дети способны к волевым усилиям, могут следовать социальным нормам поведения и правилам в разных видах деятельности; - открыты новому, то есть проявляют стремление к получению знаний. </vt:lpstr>
      <vt:lpstr>Ожидаемый результат: Для педагогов - Пополнение иллюстративного материала связанного с профессиями, орудиями труда, трудовыми действиями, современной техники в трудовой деятельности человека; - подбор  сюжетно-ролевых игр по теме; - пошив костюмов по профессиям; - пополнение атрибутов к сюжетно-ролевым играм по профессиям; - подбор дидактических и настольно-печатных игр в развивающей предметно-пространственной среде на тему «Профессии». </vt:lpstr>
      <vt:lpstr>Ожидаемый Результат Для родителей : - Установление партнерских отношений с детским садом; - психолого-педагогическая грамотность родителей по вопросам воспитания и развития детей. </vt:lpstr>
      <vt:lpstr>Познавательное развитие</vt:lpstr>
      <vt:lpstr>Методический материал</vt:lpstr>
      <vt:lpstr>Экскурсия по детскому саду, знакомство с профессиями в детском саду – повар, медицинская сестра, дворник, прачка, младший воспитатель, воспитатель, учитель-логопед, музыкальный руководитель, кастелянша, заведующая. </vt:lpstr>
      <vt:lpstr>     ДИДАКТИЧЕСКИЕ ИГРЫ:  «Подскажи словечко», «Угадай кто это?», «Магазин игрушек», «Кто больше расскажет о профессии!», «Угадайте, что я делаю?», «Что сначала, что потом?», «Где можно это купить?», «Назови профессию», «Что кому», «Угадай профессию», «Кому без них не обойтись», «Профессии людей», «Кто, что делает? »,  «Названия профессий от А до Я»,  «Что случилось, если бы не работал … », «Что делают этим предметом», «Что расскажет предмет». НАСТОЛЬНО-ПЕЧАТНЫЕ ИГРЫ:   «Профессии», «Откуда хлеб на столе?», «Из чего мы сделаны», «Знаю все профессии», «Азбука пешехода», «Кем быть?», «Прогулка по городу», ЛОТО «ОБЖ: экстренные ситуации». </vt:lpstr>
      <vt:lpstr>Мы играем!</vt:lpstr>
      <vt:lpstr>Городской конкурс «Лучший в профессии»  Участник конкурса:  Младший воспитатель группы «Земляничка»  Карасёва Надежда Павловна  Участие детей в видео-презентации</vt:lpstr>
      <vt:lpstr>Речевое развитие</vt:lpstr>
      <vt:lpstr>Художественная литература:</vt:lpstr>
      <vt:lpstr>Социально - коммуникативное   развитие Безопасность: - Правила безопасности при хозяйственно-бытовом труде.            -  У людей разных профессий свои правила безопасности.   </vt:lpstr>
      <vt:lpstr>Участие семей воспитанников в общегородском субботнике</vt:lpstr>
      <vt:lpstr>Беседы и игры:  - Беседа о качествах, которыми необходимо обладать человеку, желающему получить ту или иную профессию.   - Игровая ситуация: «Кем я стану?»  -обсуждение «Я в прошлом, настоящем и будущем»  (труд – основное занятие взрослого)  </vt:lpstr>
      <vt:lpstr>«Театр»</vt:lpstr>
      <vt:lpstr>«Ателье»</vt:lpstr>
      <vt:lpstr>«Строители»</vt:lpstr>
      <vt:lpstr>«Парикмахерская»</vt:lpstr>
      <vt:lpstr>«Магазин»</vt:lpstr>
      <vt:lpstr>Труд: Хозяйственно-бытовой труд в группе и на улице </vt:lpstr>
      <vt:lpstr>Физическое развитие</vt:lpstr>
      <vt:lpstr>Художественно - эстетическое развитие</vt:lpstr>
      <vt:lpstr>Рисование:   "Мама на работе"; «Папа на работе»;   «Спортсмены зимних олимпийских игр»    Рисование инструментов и оборудования использование в своих работах трафаретов.  Работа с раскрасками: «Профессии людей». </vt:lpstr>
      <vt:lpstr>Аппликация:  - « Моряк»;  - «Сделай прическу»;  - «Платье для куклы»;  - «Лопата и грабли для дворника».  Изготовление атрибутов для игр:  «Почта», «Магазин», «Аптека»  </vt:lpstr>
      <vt:lpstr>Лепка - «Овощи и фрукты»; - «Кондитерские изделия»; - «Спортсмены зимних олимпийских игр»; - «Люди разных профессий»;  - «Повар»;  - «Клоун»;  - «Пограничник с собакой»;  - «Посуда». </vt:lpstr>
      <vt:lpstr>Конструирование и ручной труд:  - Оригами «Домик»; -  «Строители» (из строительного материала)  -«Больница для кукол»;  -«Модель детского сада»; - «Учимся шить» - «Сани» </vt:lpstr>
      <vt:lpstr>Формы взаимодействия с семьей и  социальными партнерами </vt:lpstr>
      <vt:lpstr>Изготовление семьями воспитанников генеалогического древа с рассказом о профессиях родителей и предков. </vt:lpstr>
      <vt:lpstr>Экскурсия в МУСОПиМ «Красный перевал» Программа «Закулисье» </vt:lpstr>
      <vt:lpstr>Режимные моменты</vt:lpstr>
      <vt:lpstr>Дежурство</vt:lpstr>
      <vt:lpstr>Итоговое мероприятие Выставка рисунков  «Я хочу быть…»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 «Когда я подрасту, я дело по душе найду!»</dc:title>
  <dc:creator>user</dc:creator>
  <cp:lastModifiedBy>user</cp:lastModifiedBy>
  <cp:revision>59</cp:revision>
  <dcterms:created xsi:type="dcterms:W3CDTF">2018-04-23T10:07:50Z</dcterms:created>
  <dcterms:modified xsi:type="dcterms:W3CDTF">2018-04-26T10:06:07Z</dcterms:modified>
</cp:coreProperties>
</file>