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</p:sldMasterIdLst>
  <p:notesMasterIdLst>
    <p:notesMasterId r:id="rId17"/>
  </p:notesMasterIdLst>
  <p:sldIdLst>
    <p:sldId id="256" r:id="rId4"/>
    <p:sldId id="271" r:id="rId5"/>
    <p:sldId id="266" r:id="rId6"/>
    <p:sldId id="267" r:id="rId7"/>
    <p:sldId id="268" r:id="rId8"/>
    <p:sldId id="269" r:id="rId9"/>
    <p:sldId id="260" r:id="rId10"/>
    <p:sldId id="275" r:id="rId11"/>
    <p:sldId id="272" r:id="rId12"/>
    <p:sldId id="277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6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093FA-CE77-4D1E-B7C3-7A91397E4E9F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76D4D-E175-4312-A968-EB94C13570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6D4D-E175-4312-A968-EB94C13570F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hasCustomPrompt="1"/>
          </p:nvPr>
        </p:nvSpPr>
        <p:spPr>
          <a:xfrm>
            <a:off x="533400" y="714356"/>
            <a:ext cx="7851648" cy="571504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 «Я хочу всё знать!» 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 hasCustomPrompt="1"/>
          </p:nvPr>
        </p:nvSpPr>
        <p:spPr>
          <a:xfrm>
            <a:off x="533400" y="1428736"/>
            <a:ext cx="7854696" cy="5072098"/>
          </a:xfrm>
        </p:spPr>
        <p:txBody>
          <a:bodyPr lIns="0" rIns="18288"/>
          <a:lstStyle>
            <a:lvl1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Развитие познавательной активности у детей</a:t>
            </a:r>
            <a:endParaRPr kumimoji="0" lang="en-US" dirty="0" smtClean="0"/>
          </a:p>
          <a:p>
            <a:endParaRPr kumimoji="0" lang="ru-RU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357562"/>
            <a:ext cx="7772400" cy="235745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 baseline="0"/>
            </a:lvl1pPr>
          </a:lstStyle>
          <a:p>
            <a:r>
              <a:rPr kumimoji="0" lang="ru-RU" dirty="0" smtClean="0"/>
              <a:t>      Что бы это значило?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5" descr="http://arishababy.narod.ru/images/prikol2/1986_07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929588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</a:t>
            </a:r>
            <a:r>
              <a:rPr lang="ru-RU" dirty="0" smtClean="0"/>
              <a:t>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5C6FF-9647-4601-8871-4102A9BD0339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72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4343-DF11-489C-A6D6-9382A28AE5EA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F712-0A2D-4E61-817E-BE6820CFE4E8}" type="datetimeFigureOut">
              <a:rPr lang="ru-RU" smtClean="0"/>
              <a:pPr/>
              <a:t>18.08.2014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571636"/>
          </a:xfrm>
        </p:spPr>
        <p:txBody>
          <a:bodyPr>
            <a:noAutofit/>
          </a:bodyPr>
          <a:lstStyle/>
          <a:p>
            <a:pPr algn="ctr"/>
            <a:r>
              <a:rPr lang="ru-RU" sz="5400" u="sng" dirty="0" smtClean="0">
                <a:solidFill>
                  <a:srgbClr val="FF66FF"/>
                </a:solidFill>
              </a:rPr>
              <a:t>« Я хочу всё знать»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(развитие познавательной </a:t>
            </a:r>
            <a:r>
              <a:rPr lang="ru-RU" sz="3600" dirty="0" smtClean="0"/>
              <a:t>активности у детей)</a:t>
            </a:r>
            <a:endParaRPr lang="ru-RU" sz="3600" dirty="0"/>
          </a:p>
        </p:txBody>
      </p:sp>
      <p:pic>
        <p:nvPicPr>
          <p:cNvPr id="1026" name="Picture 2" descr="C:\Users\Диана\Desktop\P1010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4"/>
            <a:ext cx="3429024" cy="3500462"/>
          </a:xfrm>
          <a:prstGeom prst="rect">
            <a:avLst/>
          </a:prstGeom>
          <a:noFill/>
        </p:spPr>
      </p:pic>
      <p:pic>
        <p:nvPicPr>
          <p:cNvPr id="1027" name="Picture 3" descr="C:\Users\Диана\Desktop\SAM_1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1928794" cy="1585897"/>
          </a:xfrm>
          <a:prstGeom prst="rect">
            <a:avLst/>
          </a:prstGeom>
          <a:noFill/>
        </p:spPr>
      </p:pic>
      <p:pic>
        <p:nvPicPr>
          <p:cNvPr id="1028" name="Picture 4" descr="C:\Users\Диана\Desktop\SAM_1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285992"/>
            <a:ext cx="2214578" cy="1857281"/>
          </a:xfrm>
          <a:prstGeom prst="rect">
            <a:avLst/>
          </a:prstGeom>
          <a:noFill/>
        </p:spPr>
      </p:pic>
      <p:pic>
        <p:nvPicPr>
          <p:cNvPr id="1029" name="Picture 5" descr="C:\Users\Диана\Desktop\SAM_1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1921256" cy="2214578"/>
          </a:xfrm>
          <a:prstGeom prst="rect">
            <a:avLst/>
          </a:prstGeom>
          <a:noFill/>
        </p:spPr>
      </p:pic>
      <p:pic>
        <p:nvPicPr>
          <p:cNvPr id="1030" name="Picture 6" descr="C:\Users\Диана\Desktop\SAM_01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357694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858180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ru-RU" sz="4400" dirty="0" smtClean="0"/>
              <a:t> </a:t>
            </a:r>
            <a:r>
              <a:rPr lang="ru-RU" sz="3200" dirty="0" smtClean="0"/>
              <a:t>      </a:t>
            </a:r>
            <a:r>
              <a:rPr lang="ru-RU" sz="3200" dirty="0" smtClean="0">
                <a:solidFill>
                  <a:srgbClr val="92D050"/>
                </a:solidFill>
              </a:rPr>
              <a:t>? 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C00000"/>
                </a:solidFill>
              </a:rPr>
              <a:t>?</a:t>
            </a:r>
            <a:r>
              <a:rPr lang="ru-RU" sz="3200" dirty="0" smtClean="0"/>
              <a:t>  ?         ?        </a:t>
            </a:r>
            <a:r>
              <a:rPr lang="ru-RU" sz="4000" dirty="0" smtClean="0">
                <a:solidFill>
                  <a:srgbClr val="FFC000"/>
                </a:solidFill>
              </a:rPr>
              <a:t>?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92D050"/>
                </a:solidFill>
              </a:rPr>
              <a:t>?</a:t>
            </a:r>
            <a:r>
              <a:rPr lang="ru-RU" sz="4000" dirty="0" smtClean="0"/>
              <a:t>  ?   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  <a:r>
              <a:rPr lang="ru-RU" sz="4000" dirty="0" smtClean="0"/>
              <a:t>    ?                  </a:t>
            </a:r>
            <a:r>
              <a:rPr lang="ru-RU" sz="3200" dirty="0" smtClean="0"/>
              <a:t>?     </a:t>
            </a:r>
            <a:r>
              <a:rPr lang="ru-RU" sz="4800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3200" dirty="0" smtClean="0"/>
              <a:t>              </a:t>
            </a:r>
            <a:r>
              <a:rPr lang="ru-RU" sz="3600" dirty="0" smtClean="0"/>
              <a:t>?        </a:t>
            </a:r>
            <a:r>
              <a:rPr lang="ru-RU" sz="4800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         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?</a:t>
            </a:r>
            <a:r>
              <a:rPr lang="ru-RU" sz="3600" dirty="0" smtClean="0"/>
              <a:t>               </a:t>
            </a:r>
            <a:r>
              <a:rPr lang="ru-RU" sz="3200" dirty="0" smtClean="0">
                <a:solidFill>
                  <a:srgbClr val="00B0F0"/>
                </a:solidFill>
              </a:rPr>
              <a:t>?</a:t>
            </a:r>
            <a:r>
              <a:rPr lang="ru-RU" sz="3200" dirty="0" smtClean="0"/>
              <a:t>                           </a:t>
            </a:r>
            <a:r>
              <a:rPr lang="ru-RU" sz="3200" dirty="0" smtClean="0">
                <a:solidFill>
                  <a:srgbClr val="FFC000"/>
                </a:solidFill>
              </a:rPr>
              <a:t>? </a:t>
            </a:r>
            <a:r>
              <a:rPr lang="ru-RU" sz="3200" dirty="0" smtClean="0"/>
              <a:t>     ?  </a:t>
            </a:r>
          </a:p>
          <a:p>
            <a:pPr algn="ctr"/>
            <a:r>
              <a:rPr lang="ru-RU" sz="4000" dirty="0" smtClean="0"/>
              <a:t>  </a:t>
            </a:r>
            <a:r>
              <a:rPr lang="ru-RU" sz="4000" b="1" u="sng" dirty="0" smtClean="0">
                <a:solidFill>
                  <a:srgbClr val="00B050"/>
                </a:solidFill>
              </a:rPr>
              <a:t>Калейдоскоп 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u="sng" dirty="0" smtClean="0">
                <a:solidFill>
                  <a:srgbClr val="FFC000"/>
                </a:solidFill>
              </a:rPr>
              <a:t>вопросов</a:t>
            </a:r>
          </a:p>
          <a:p>
            <a:endParaRPr lang="ru-RU" sz="3200" dirty="0" smtClean="0"/>
          </a:p>
          <a:p>
            <a:r>
              <a:rPr lang="ru-RU" sz="4800" dirty="0" smtClean="0">
                <a:solidFill>
                  <a:srgbClr val="7030A0"/>
                </a:solidFill>
              </a:rPr>
              <a:t>?</a:t>
            </a:r>
            <a:r>
              <a:rPr lang="ru-RU" sz="6000" dirty="0" smtClean="0"/>
              <a:t>     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r>
              <a:rPr lang="ru-RU" sz="6000" dirty="0" smtClean="0">
                <a:solidFill>
                  <a:srgbClr val="FF0000"/>
                </a:solidFill>
              </a:rPr>
              <a:t>  </a:t>
            </a:r>
            <a:r>
              <a:rPr lang="ru-RU" sz="6000" dirty="0" smtClean="0"/>
              <a:t>  </a:t>
            </a:r>
            <a:r>
              <a:rPr lang="ru-RU" sz="6000" dirty="0" smtClean="0">
                <a:solidFill>
                  <a:srgbClr val="00B0F0"/>
                </a:solidFill>
              </a:rPr>
              <a:t> </a:t>
            </a:r>
            <a:r>
              <a:rPr lang="ru-RU" sz="5400" dirty="0" smtClean="0">
                <a:solidFill>
                  <a:srgbClr val="00B0F0"/>
                </a:solidFill>
              </a:rPr>
              <a:t>?</a:t>
            </a:r>
            <a:r>
              <a:rPr lang="ru-RU" sz="6000" dirty="0" smtClean="0">
                <a:solidFill>
                  <a:srgbClr val="00B0F0"/>
                </a:solidFill>
              </a:rPr>
              <a:t>      </a:t>
            </a:r>
            <a:r>
              <a:rPr lang="ru-RU" sz="6000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>
                <a:solidFill>
                  <a:srgbClr val="92D050"/>
                </a:solidFill>
              </a:rPr>
              <a:t>?   </a:t>
            </a:r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ru-RU" sz="4400" dirty="0" smtClean="0"/>
              <a:t> 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00B0F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r>
              <a:rPr lang="ru-RU" sz="60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  </a:t>
            </a:r>
            <a:r>
              <a:rPr lang="ru-RU" sz="4000" dirty="0" smtClean="0"/>
              <a:t>?  </a:t>
            </a:r>
            <a:r>
              <a:rPr lang="ru-RU" sz="2800" dirty="0" smtClean="0"/>
              <a:t>?</a:t>
            </a:r>
            <a:r>
              <a:rPr lang="ru-RU" sz="4000" dirty="0" smtClean="0"/>
              <a:t>   ?  </a:t>
            </a:r>
            <a:r>
              <a:rPr lang="ru-RU" sz="4800" dirty="0" smtClean="0">
                <a:solidFill>
                  <a:srgbClr val="7030A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C000"/>
                </a:solidFill>
              </a:rPr>
              <a:t>? </a:t>
            </a:r>
            <a:r>
              <a:rPr lang="ru-RU" sz="4000" dirty="0" smtClean="0"/>
              <a:t>    </a:t>
            </a:r>
            <a:r>
              <a:rPr lang="ru-RU" sz="5400" dirty="0" smtClean="0">
                <a:solidFill>
                  <a:srgbClr val="00B0F0"/>
                </a:solidFill>
              </a:rPr>
              <a:t>?</a:t>
            </a:r>
            <a:r>
              <a:rPr lang="ru-RU" sz="4000" dirty="0" smtClean="0"/>
              <a:t>       ?          </a:t>
            </a:r>
            <a:r>
              <a:rPr lang="ru-RU" sz="6000" dirty="0" smtClean="0">
                <a:solidFill>
                  <a:srgbClr val="7030A0"/>
                </a:solidFill>
              </a:rPr>
              <a:t>?</a:t>
            </a:r>
            <a:r>
              <a:rPr lang="ru-RU" sz="6000" dirty="0" smtClean="0"/>
              <a:t>   </a:t>
            </a:r>
            <a:r>
              <a:rPr lang="ru-RU" sz="6000" dirty="0" smtClean="0">
                <a:solidFill>
                  <a:srgbClr val="FFC000"/>
                </a:solidFill>
              </a:rPr>
              <a:t>? 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00B0F0"/>
                </a:solidFill>
              </a:rPr>
              <a:t>?</a:t>
            </a:r>
            <a:r>
              <a:rPr lang="ru-RU" sz="6000" dirty="0" smtClean="0"/>
              <a:t>         </a:t>
            </a:r>
            <a:r>
              <a:rPr lang="ru-RU" sz="5400" dirty="0" smtClean="0">
                <a:solidFill>
                  <a:srgbClr val="FFC000"/>
                </a:solidFill>
              </a:rPr>
              <a:t>?</a:t>
            </a:r>
            <a:r>
              <a:rPr lang="ru-RU" sz="6000" dirty="0" smtClean="0"/>
              <a:t>      </a:t>
            </a:r>
            <a:r>
              <a:rPr lang="ru-RU" sz="6000" dirty="0" smtClean="0">
                <a:solidFill>
                  <a:srgbClr val="FF0000"/>
                </a:solidFill>
              </a:rPr>
              <a:t>?          </a:t>
            </a:r>
            <a:r>
              <a:rPr lang="ru-RU" sz="6000" dirty="0" smtClean="0"/>
              <a:t>   </a:t>
            </a:r>
            <a:r>
              <a:rPr lang="ru-RU" sz="7200" dirty="0" smtClean="0">
                <a:solidFill>
                  <a:srgbClr val="7030A0"/>
                </a:solidFill>
              </a:rPr>
              <a:t>?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143008"/>
          </a:xfrm>
        </p:spPr>
        <p:txBody>
          <a:bodyPr/>
          <a:lstStyle/>
          <a:p>
            <a:pPr lvl="0"/>
            <a:r>
              <a:rPr lang="ru-RU" sz="280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3.Вовлечение в самостоятельный поиск</a:t>
            </a: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8272466" cy="5286412"/>
          </a:xfrm>
        </p:spPr>
        <p:txBody>
          <a:bodyPr/>
          <a:lstStyle/>
          <a:p>
            <a:endParaRPr lang="ru-RU" sz="2400" b="1" u="sng" dirty="0" smtClean="0"/>
          </a:p>
          <a:p>
            <a:r>
              <a:rPr lang="ru-RU" sz="2400" b="1" dirty="0" smtClean="0"/>
              <a:t> Развивать умения работать с источниками информации: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92D050"/>
                </a:solidFill>
              </a:rPr>
              <a:t>* </a:t>
            </a:r>
            <a:r>
              <a:rPr lang="ru-RU" sz="2400" b="1" u="sng" dirty="0" smtClean="0">
                <a:solidFill>
                  <a:srgbClr val="92D050"/>
                </a:solidFill>
              </a:rPr>
              <a:t>Книгами :</a:t>
            </a:r>
            <a:r>
              <a:rPr lang="ru-RU" sz="2400" b="1" dirty="0" smtClean="0">
                <a:solidFill>
                  <a:srgbClr val="92D050"/>
                </a:solidFill>
              </a:rPr>
              <a:t> домашняя библиотека, друзей, библиотеки.( найди ответ на   вопрос и дальнейшее  совместное обсуждение этой темы)</a:t>
            </a:r>
          </a:p>
          <a:p>
            <a:r>
              <a:rPr lang="ru-RU" sz="2400" b="1" dirty="0" smtClean="0"/>
              <a:t>*</a:t>
            </a:r>
            <a:r>
              <a:rPr lang="ru-RU" sz="2400" b="1" u="sng" dirty="0" smtClean="0"/>
              <a:t>Энциклопедиями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*</a:t>
            </a:r>
            <a:r>
              <a:rPr lang="ru-RU" sz="2400" b="1" u="sng" dirty="0" smtClean="0">
                <a:solidFill>
                  <a:srgbClr val="7030A0"/>
                </a:solidFill>
              </a:rPr>
              <a:t>Интернет источниками</a:t>
            </a:r>
          </a:p>
          <a:p>
            <a:r>
              <a:rPr lang="ru-RU" sz="2400" b="1" dirty="0" smtClean="0"/>
              <a:t>*</a:t>
            </a:r>
            <a:r>
              <a:rPr lang="ru-RU" sz="2400" b="1" u="sng" dirty="0" smtClean="0">
                <a:solidFill>
                  <a:srgbClr val="FFFF00"/>
                </a:solidFill>
              </a:rPr>
              <a:t>Создание домашних  тематических книг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/>
              <a:t>Опыты,  эксперименты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* </a:t>
            </a:r>
            <a:r>
              <a:rPr lang="ru-RU" sz="2400" b="1" u="sng" dirty="0" smtClean="0">
                <a:solidFill>
                  <a:srgbClr val="FFC000"/>
                </a:solidFill>
              </a:rPr>
              <a:t>Фоторепортажи</a:t>
            </a:r>
          </a:p>
          <a:p>
            <a:pPr>
              <a:buFont typeface="Arial" pitchFamily="34" charset="0"/>
              <a:buChar char="•"/>
            </a:pPr>
            <a:endParaRPr lang="ru-RU" sz="2400" b="1" u="sng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785818"/>
          </a:xfrm>
        </p:spPr>
        <p:txBody>
          <a:bodyPr/>
          <a:lstStyle/>
          <a:p>
            <a:pPr algn="ctr"/>
            <a:r>
              <a:rPr lang="ru-RU" sz="5400" u="sng" dirty="0" smtClean="0">
                <a:solidFill>
                  <a:srgbClr val="FF66FF"/>
                </a:solidFill>
              </a:rPr>
              <a:t>«Что бы это значило?»</a:t>
            </a:r>
            <a:endParaRPr lang="ru-RU" sz="5400" u="sng" dirty="0">
              <a:solidFill>
                <a:srgbClr val="FF66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572140"/>
            <a:ext cx="77724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Рисунок 5" descr="http://arishababy.narod.ru/images/prikol2/1986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rishababy.narod.ru/images/prikol2/1987_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7859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66FF"/>
                </a:solidFill>
              </a:rPr>
              <a:t>«Если вы хотите, чтобы ребёнок увлечённо чем-то занимался, займитесь этим сами»</a:t>
            </a:r>
            <a:endParaRPr lang="ru-RU" sz="4000" dirty="0">
              <a:solidFill>
                <a:srgbClr val="FF66FF"/>
              </a:solidFill>
            </a:endParaRPr>
          </a:p>
        </p:txBody>
      </p:sp>
      <p:pic>
        <p:nvPicPr>
          <p:cNvPr id="4" name="Рисунок 3" descr="http://arishababy.narod.ru/images/prikol2/1986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02718" cy="1000132"/>
          </a:xfrm>
        </p:spPr>
        <p:txBody>
          <a:bodyPr/>
          <a:lstStyle/>
          <a:p>
            <a:r>
              <a:rPr lang="ru-RU" sz="3600" dirty="0" smtClean="0"/>
              <a:t>Когда начинает  проявляться познавательная активность у детей?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571472" y="5715016"/>
            <a:ext cx="7772400" cy="428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rishababy.narod.ru/images/prikol2/1986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7149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55650" y="620713"/>
            <a:ext cx="813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66FF"/>
                </a:solidFill>
              </a:rPr>
              <a:t>Развивается активность ребёнка на всех этапах его психического развития</a:t>
            </a:r>
            <a:endParaRPr lang="ru-RU" sz="3200" b="1" dirty="0">
              <a:solidFill>
                <a:srgbClr val="FF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1. эмоциональное общение</a:t>
            </a:r>
          </a:p>
        </p:txBody>
      </p:sp>
      <p:pic>
        <p:nvPicPr>
          <p:cNvPr id="1026" name="Picture 2" descr="C:\Users\Диана\Desktop\Тё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3500462" cy="3429024"/>
          </a:xfrm>
          <a:prstGeom prst="rect">
            <a:avLst/>
          </a:prstGeom>
          <a:noFill/>
        </p:spPr>
      </p:pic>
      <p:pic>
        <p:nvPicPr>
          <p:cNvPr id="1027" name="Picture 3" descr="C:\Users\Диана\Desktop\IMG00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40005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2. предметная деятельность</a:t>
            </a:r>
          </a:p>
        </p:txBody>
      </p:sp>
      <p:pic>
        <p:nvPicPr>
          <p:cNvPr id="2050" name="Picture 2" descr="C:\Users\Диана\Desktop\Тёма с короб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643338" cy="4107036"/>
          </a:xfrm>
          <a:prstGeom prst="rect">
            <a:avLst/>
          </a:prstGeom>
          <a:noFill/>
        </p:spPr>
      </p:pic>
      <p:pic>
        <p:nvPicPr>
          <p:cNvPr id="2051" name="Picture 3" descr="C:\Users\Диана\Desktop\S5023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345" y="357166"/>
            <a:ext cx="3575870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4214818"/>
            <a:ext cx="4929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Ребёнок  любознателен по своей натуре. Его интересует  новое, неизвестное.</a:t>
            </a:r>
          </a:p>
          <a:p>
            <a:r>
              <a:rPr lang="ru-RU" sz="2800" dirty="0" smtClean="0"/>
              <a:t> Каждый ребёнок исследователь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472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3. Игровая деятельность</a:t>
            </a:r>
          </a:p>
        </p:txBody>
      </p:sp>
      <p:pic>
        <p:nvPicPr>
          <p:cNvPr id="3074" name="Picture 2" descr="C:\Users\Диана\Desktop\P122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714776" cy="4357718"/>
          </a:xfrm>
          <a:prstGeom prst="rect">
            <a:avLst/>
          </a:prstGeom>
          <a:noFill/>
        </p:spPr>
      </p:pic>
      <p:pic>
        <p:nvPicPr>
          <p:cNvPr id="3075" name="Picture 3" descr="C:\Users\Диана\Desktop\Новый год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4143404" cy="2928958"/>
          </a:xfrm>
          <a:prstGeom prst="rect">
            <a:avLst/>
          </a:prstGeom>
          <a:noFill/>
        </p:spPr>
      </p:pic>
      <p:pic>
        <p:nvPicPr>
          <p:cNvPr id="3076" name="Picture 4" descr="C:\Users\Диана\Desktop\S502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04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3648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4.продуктивные виды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деятельности 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4098" name="Picture 2" descr="C:\Users\Диана\Desktop\S502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71678"/>
            <a:ext cx="3786214" cy="4071966"/>
          </a:xfrm>
          <a:prstGeom prst="rect">
            <a:avLst/>
          </a:prstGeom>
          <a:noFill/>
        </p:spPr>
      </p:pic>
      <p:pic>
        <p:nvPicPr>
          <p:cNvPr id="4099" name="Picture 3" descr="C:\Users\Диана\Desktop\S5022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64333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59842" cy="1500198"/>
          </a:xfrm>
        </p:spPr>
        <p:txBody>
          <a:bodyPr/>
          <a:lstStyle/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3600" u="sng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694" y="1428736"/>
            <a:ext cx="2843178" cy="428628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5716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3200" u="sng" dirty="0" smtClean="0">
                <a:solidFill>
                  <a:srgbClr val="FF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развивать познавательную активность  ребёнка?</a:t>
            </a:r>
            <a:endParaRPr lang="ru-RU" sz="3200" dirty="0" smtClean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7161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1.Создание условий ребёнку для его активных действий</a:t>
            </a: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4348" y="2500306"/>
            <a:ext cx="800105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Прогулки, поездки,  экскурсии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познавательной литературы, рассматривание энциклопедий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эксперименты, опыты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Наблюдения  за природой и окружающим миром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Интеллектуальные игры, викторины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Посещение музеев, выставок, зоопарков, театров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познавательных  телепередач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кроссвордов, ребусов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858180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ru-RU" sz="4400" dirty="0" smtClean="0"/>
              <a:t> </a:t>
            </a:r>
            <a:r>
              <a:rPr lang="ru-RU" sz="3200" dirty="0" smtClean="0"/>
              <a:t>      </a:t>
            </a:r>
            <a:r>
              <a:rPr lang="ru-RU" sz="3200" dirty="0" smtClean="0">
                <a:solidFill>
                  <a:srgbClr val="92D050"/>
                </a:solidFill>
              </a:rPr>
              <a:t>? 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C00000"/>
                </a:solidFill>
              </a:rPr>
              <a:t>?</a:t>
            </a:r>
            <a:r>
              <a:rPr lang="ru-RU" sz="3200" dirty="0" smtClean="0"/>
              <a:t>  ?         ?        </a:t>
            </a:r>
            <a:r>
              <a:rPr lang="ru-RU" sz="4000" dirty="0" smtClean="0">
                <a:solidFill>
                  <a:srgbClr val="FFC000"/>
                </a:solidFill>
              </a:rPr>
              <a:t>?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92D050"/>
                </a:solidFill>
              </a:rPr>
              <a:t>?</a:t>
            </a:r>
            <a:r>
              <a:rPr lang="ru-RU" sz="4000" dirty="0" smtClean="0"/>
              <a:t>  ?   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  <a:r>
              <a:rPr lang="ru-RU" sz="4000" dirty="0" smtClean="0"/>
              <a:t>    ?                  </a:t>
            </a:r>
            <a:r>
              <a:rPr lang="ru-RU" sz="3200" dirty="0" smtClean="0"/>
              <a:t>?     </a:t>
            </a:r>
            <a:r>
              <a:rPr lang="ru-RU" sz="4800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3200" dirty="0" smtClean="0"/>
              <a:t>              </a:t>
            </a:r>
            <a:r>
              <a:rPr lang="ru-RU" sz="3600" dirty="0" smtClean="0"/>
              <a:t>?        </a:t>
            </a:r>
            <a:r>
              <a:rPr lang="ru-RU" sz="4800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         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?</a:t>
            </a:r>
            <a:r>
              <a:rPr lang="ru-RU" sz="3600" dirty="0" smtClean="0"/>
              <a:t>               </a:t>
            </a:r>
            <a:r>
              <a:rPr lang="ru-RU" sz="3200" dirty="0" smtClean="0">
                <a:solidFill>
                  <a:srgbClr val="00B0F0"/>
                </a:solidFill>
              </a:rPr>
              <a:t>?</a:t>
            </a:r>
            <a:r>
              <a:rPr lang="ru-RU" sz="3200" dirty="0" smtClean="0"/>
              <a:t>                           </a:t>
            </a:r>
            <a:r>
              <a:rPr lang="ru-RU" sz="3200" dirty="0" smtClean="0">
                <a:solidFill>
                  <a:srgbClr val="FFC000"/>
                </a:solidFill>
              </a:rPr>
              <a:t>? </a:t>
            </a:r>
            <a:r>
              <a:rPr lang="ru-RU" sz="3200" dirty="0" smtClean="0"/>
              <a:t>     ?  </a:t>
            </a:r>
          </a:p>
          <a:p>
            <a:pPr algn="ctr"/>
            <a:r>
              <a:rPr lang="ru-RU" sz="4000" dirty="0" smtClean="0"/>
              <a:t>  </a:t>
            </a:r>
            <a:r>
              <a:rPr lang="ru-RU" sz="4000" b="1" u="sng" dirty="0" smtClean="0">
                <a:solidFill>
                  <a:srgbClr val="00B050"/>
                </a:solidFill>
              </a:rPr>
              <a:t>Калейдоскоп 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u="sng" dirty="0" smtClean="0">
                <a:solidFill>
                  <a:srgbClr val="FFC000"/>
                </a:solidFill>
              </a:rPr>
              <a:t>вопросов</a:t>
            </a:r>
          </a:p>
          <a:p>
            <a:endParaRPr lang="ru-RU" sz="3200" dirty="0" smtClean="0"/>
          </a:p>
          <a:p>
            <a:r>
              <a:rPr lang="ru-RU" sz="4800" dirty="0" smtClean="0">
                <a:solidFill>
                  <a:srgbClr val="7030A0"/>
                </a:solidFill>
              </a:rPr>
              <a:t>?</a:t>
            </a:r>
            <a:r>
              <a:rPr lang="ru-RU" sz="6000" dirty="0" smtClean="0"/>
              <a:t>     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r>
              <a:rPr lang="ru-RU" sz="6000" dirty="0" smtClean="0">
                <a:solidFill>
                  <a:srgbClr val="FF0000"/>
                </a:solidFill>
              </a:rPr>
              <a:t>  </a:t>
            </a:r>
            <a:r>
              <a:rPr lang="ru-RU" sz="6000" dirty="0" smtClean="0"/>
              <a:t>  </a:t>
            </a:r>
            <a:r>
              <a:rPr lang="ru-RU" sz="6000" dirty="0" smtClean="0">
                <a:solidFill>
                  <a:srgbClr val="00B0F0"/>
                </a:solidFill>
              </a:rPr>
              <a:t> </a:t>
            </a:r>
            <a:r>
              <a:rPr lang="ru-RU" sz="5400" dirty="0" smtClean="0">
                <a:solidFill>
                  <a:srgbClr val="00B0F0"/>
                </a:solidFill>
              </a:rPr>
              <a:t>?</a:t>
            </a:r>
            <a:r>
              <a:rPr lang="ru-RU" sz="6000" dirty="0" smtClean="0">
                <a:solidFill>
                  <a:srgbClr val="00B0F0"/>
                </a:solidFill>
              </a:rPr>
              <a:t>      </a:t>
            </a:r>
            <a:r>
              <a:rPr lang="ru-RU" sz="6000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>
                <a:solidFill>
                  <a:srgbClr val="92D050"/>
                </a:solidFill>
              </a:rPr>
              <a:t>?   </a:t>
            </a:r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ru-RU" sz="4400" dirty="0" smtClean="0"/>
              <a:t> 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00B0F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r>
              <a:rPr lang="ru-RU" sz="60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  </a:t>
            </a:r>
            <a:r>
              <a:rPr lang="ru-RU" sz="4000" dirty="0" smtClean="0"/>
              <a:t>?  </a:t>
            </a:r>
            <a:r>
              <a:rPr lang="ru-RU" sz="2800" dirty="0" smtClean="0"/>
              <a:t>?</a:t>
            </a:r>
            <a:r>
              <a:rPr lang="ru-RU" sz="4000" dirty="0" smtClean="0"/>
              <a:t>   ?  </a:t>
            </a:r>
            <a:r>
              <a:rPr lang="ru-RU" sz="4800" dirty="0" smtClean="0">
                <a:solidFill>
                  <a:srgbClr val="7030A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C000"/>
                </a:solidFill>
              </a:rPr>
              <a:t>? </a:t>
            </a:r>
            <a:r>
              <a:rPr lang="ru-RU" sz="4000" dirty="0" smtClean="0"/>
              <a:t>    </a:t>
            </a:r>
            <a:r>
              <a:rPr lang="ru-RU" sz="5400" dirty="0" smtClean="0">
                <a:solidFill>
                  <a:srgbClr val="00B0F0"/>
                </a:solidFill>
              </a:rPr>
              <a:t>?</a:t>
            </a:r>
            <a:r>
              <a:rPr lang="ru-RU" sz="4000" dirty="0" smtClean="0"/>
              <a:t>       ?          </a:t>
            </a:r>
            <a:r>
              <a:rPr lang="ru-RU" sz="6000" dirty="0" smtClean="0">
                <a:solidFill>
                  <a:srgbClr val="7030A0"/>
                </a:solidFill>
              </a:rPr>
              <a:t>?</a:t>
            </a:r>
            <a:r>
              <a:rPr lang="ru-RU" sz="6000" dirty="0" smtClean="0"/>
              <a:t>   </a:t>
            </a:r>
            <a:r>
              <a:rPr lang="ru-RU" sz="6000" dirty="0" smtClean="0">
                <a:solidFill>
                  <a:srgbClr val="FFC000"/>
                </a:solidFill>
              </a:rPr>
              <a:t>? 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00B0F0"/>
                </a:solidFill>
              </a:rPr>
              <a:t>?</a:t>
            </a:r>
            <a:r>
              <a:rPr lang="ru-RU" sz="6000" dirty="0" smtClean="0"/>
              <a:t>         </a:t>
            </a:r>
            <a:r>
              <a:rPr lang="ru-RU" sz="5400" dirty="0" smtClean="0">
                <a:solidFill>
                  <a:srgbClr val="FFC000"/>
                </a:solidFill>
              </a:rPr>
              <a:t>?</a:t>
            </a:r>
            <a:r>
              <a:rPr lang="ru-RU" sz="6000" dirty="0" smtClean="0"/>
              <a:t>      </a:t>
            </a:r>
            <a:r>
              <a:rPr lang="ru-RU" sz="6000" dirty="0" smtClean="0">
                <a:solidFill>
                  <a:srgbClr val="FF0000"/>
                </a:solidFill>
              </a:rPr>
              <a:t>?          </a:t>
            </a:r>
            <a:r>
              <a:rPr lang="ru-RU" sz="6000" dirty="0" smtClean="0"/>
              <a:t>   </a:t>
            </a:r>
            <a:r>
              <a:rPr lang="ru-RU" sz="7200" dirty="0" smtClean="0">
                <a:solidFill>
                  <a:srgbClr val="7030A0"/>
                </a:solidFill>
              </a:rPr>
              <a:t>?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715404" cy="1143008"/>
          </a:xfrm>
        </p:spPr>
        <p:txBody>
          <a:bodyPr/>
          <a:lstStyle/>
          <a:p>
            <a:pPr lvl="0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lang="ru-RU" sz="2800" u="sng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вопросов проблемного характера</a:t>
            </a:r>
            <a:r>
              <a:rPr lang="ru-RU" sz="6000" b="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6000" b="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7772400" cy="45720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Поощрять детские вопросы</a:t>
            </a:r>
          </a:p>
          <a:p>
            <a:r>
              <a:rPr lang="ru-RU" sz="2800" dirty="0" smtClean="0"/>
              <a:t> (давать развёрнутые ответы)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Семейные дискуссии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Проблемные вопросы </a:t>
            </a:r>
          </a:p>
          <a:p>
            <a:r>
              <a:rPr lang="ru-RU" sz="2800" dirty="0" smtClean="0"/>
              <a:t>(А что было бы если мы землю просверлили насквозь? А что было бы если капли воды были бы очень большими? и т.д)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303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Поток</vt:lpstr>
      <vt:lpstr>Специальное оформление</vt:lpstr>
      <vt:lpstr>1_Специальное оформление</vt:lpstr>
      <vt:lpstr>« Я хочу всё знать» (развитие познавательной активности у детей)</vt:lpstr>
      <vt:lpstr>Когда начинает  проявляться познавательная активность у детей?</vt:lpstr>
      <vt:lpstr>Слайд 3</vt:lpstr>
      <vt:lpstr>Слайд 4</vt:lpstr>
      <vt:lpstr>Слайд 5</vt:lpstr>
      <vt:lpstr>Слайд 6</vt:lpstr>
      <vt:lpstr>    </vt:lpstr>
      <vt:lpstr>Слайд 8</vt:lpstr>
      <vt:lpstr>          2. Постановка вопросов проблемного характера </vt:lpstr>
      <vt:lpstr>Слайд 10</vt:lpstr>
      <vt:lpstr>3.Вовлечение в самостоятельный поиск </vt:lpstr>
      <vt:lpstr>«Что бы это значило?»</vt:lpstr>
      <vt:lpstr>«Если вы хотите, чтобы ребёнок увлечённо чем-то занимался, займитесь этим сами»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2</cp:lastModifiedBy>
  <cp:revision>36</cp:revision>
  <dcterms:created xsi:type="dcterms:W3CDTF">2012-03-14T07:26:39Z</dcterms:created>
  <dcterms:modified xsi:type="dcterms:W3CDTF">2014-08-18T18:24:27Z</dcterms:modified>
</cp:coreProperties>
</file>