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88" r:id="rId15"/>
    <p:sldId id="271" r:id="rId16"/>
    <p:sldId id="269" r:id="rId17"/>
    <p:sldId id="270" r:id="rId18"/>
    <p:sldId id="272" r:id="rId19"/>
    <p:sldId id="273" r:id="rId20"/>
    <p:sldId id="274" r:id="rId21"/>
    <p:sldId id="275" r:id="rId22"/>
    <p:sldId id="276" r:id="rId23"/>
    <p:sldId id="277" r:id="rId24"/>
    <p:sldId id="278" r:id="rId25"/>
    <p:sldId id="279" r:id="rId26"/>
    <p:sldId id="292" r:id="rId27"/>
    <p:sldId id="281" r:id="rId28"/>
    <p:sldId id="282" r:id="rId29"/>
    <p:sldId id="283" r:id="rId30"/>
    <p:sldId id="285" r:id="rId31"/>
    <p:sldId id="290" r:id="rId32"/>
    <p:sldId id="284" r:id="rId33"/>
    <p:sldId id="291" r:id="rId34"/>
    <p:sldId id="293"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8" d="100"/>
          <a:sy n="68" d="100"/>
        </p:scale>
        <p:origin x="-756"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0810F59-1A61-4702-AE25-051836A39148}" type="datetimeFigureOut">
              <a:rPr lang="ru-RU" smtClean="0"/>
              <a:t>19.06.2018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D5A329-F2D9-4438-8214-7D512CBAD40A}" type="slidenum">
              <a:rPr lang="ru-RU" smtClean="0"/>
              <a:t>‹#›</a:t>
            </a:fld>
            <a:endParaRPr lang="ru-RU"/>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0810F59-1A61-4702-AE25-051836A39148}" type="datetimeFigureOut">
              <a:rPr lang="ru-RU" smtClean="0"/>
              <a:t>19.06.2018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D5A329-F2D9-4438-8214-7D512CBAD40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0810F59-1A61-4702-AE25-051836A39148}" type="datetimeFigureOut">
              <a:rPr lang="ru-RU" smtClean="0"/>
              <a:t>19.06.2018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D5A329-F2D9-4438-8214-7D512CBAD40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810F59-1A61-4702-AE25-051836A39148}" type="datetimeFigureOut">
              <a:rPr lang="ru-RU" smtClean="0"/>
              <a:t>19.06.2018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D5A329-F2D9-4438-8214-7D512CBAD40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0810F59-1A61-4702-AE25-051836A39148}" type="datetimeFigureOut">
              <a:rPr lang="ru-RU" smtClean="0"/>
              <a:t>19.06.2018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D5A329-F2D9-4438-8214-7D512CBAD40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0810F59-1A61-4702-AE25-051836A39148}" type="datetimeFigureOut">
              <a:rPr lang="ru-RU" smtClean="0"/>
              <a:t>19.06.2018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D5A329-F2D9-4438-8214-7D512CBAD40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0810F59-1A61-4702-AE25-051836A39148}" type="datetimeFigureOut">
              <a:rPr lang="ru-RU" smtClean="0"/>
              <a:t>19.06.2018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1D5A329-F2D9-4438-8214-7D512CBAD40A}"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0810F59-1A61-4702-AE25-051836A39148}" type="datetimeFigureOut">
              <a:rPr lang="ru-RU" smtClean="0"/>
              <a:t>19.06.2018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1D5A329-F2D9-4438-8214-7D512CBAD40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10F59-1A61-4702-AE25-051836A39148}" type="datetimeFigureOut">
              <a:rPr lang="ru-RU" smtClean="0"/>
              <a:t>19.06.2018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1D5A329-F2D9-4438-8214-7D512CBAD40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810F59-1A61-4702-AE25-051836A39148}" type="datetimeFigureOut">
              <a:rPr lang="ru-RU" smtClean="0"/>
              <a:t>19.06.2018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D5A329-F2D9-4438-8214-7D512CBAD40A}"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810F59-1A61-4702-AE25-051836A39148}" type="datetimeFigureOut">
              <a:rPr lang="ru-RU" smtClean="0"/>
              <a:t>19.06.2018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D5A329-F2D9-4438-8214-7D512CBAD40A}" type="slidenum">
              <a:rPr lang="ru-RU" smtClean="0"/>
              <a:t>‹#›</a:t>
            </a:fld>
            <a:endParaRPr lang="ru-RU"/>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0810F59-1A61-4702-AE25-051836A39148}" type="datetimeFigureOut">
              <a:rPr lang="ru-RU" smtClean="0"/>
              <a:t>19.06.2018</a:t>
            </a:fld>
            <a:endParaRPr lang="ru-RU"/>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1D5A329-F2D9-4438-8214-7D512CBAD40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allforchildren.ru/why/whatis8.php" TargetMode="External"/><Relationship Id="rId2" Type="http://schemas.openxmlformats.org/officeDocument/2006/relationships/hyperlink" Target="http://allforchildren.ru/why/whatis9.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07265"/>
            <a:ext cx="10364451" cy="1085087"/>
          </a:xfrm>
        </p:spPr>
        <p:txBody>
          <a:bodyPr/>
          <a:lstStyle/>
          <a:p>
            <a:pPr algn="ctr"/>
            <a:r>
              <a:rPr lang="ru-RU" b="1" dirty="0" smtClean="0">
                <a:solidFill>
                  <a:schemeClr val="accent1">
                    <a:lumMod val="75000"/>
                  </a:schemeClr>
                </a:solidFill>
              </a:rPr>
              <a:t>Стихии мира</a:t>
            </a:r>
            <a:endParaRPr lang="ru-RU" b="1" dirty="0">
              <a:solidFill>
                <a:schemeClr val="accent1">
                  <a:lumMod val="75000"/>
                </a:schemeClr>
              </a:solidFill>
            </a:endParaRPr>
          </a:p>
        </p:txBody>
      </p:sp>
      <p:pic>
        <p:nvPicPr>
          <p:cNvPr id="1026" name="Picture 2" descr="http://r82.fssprus.ru/files/82/smi/26.01.2015/_20150261757.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80146" y="768096"/>
            <a:ext cx="3267456" cy="2450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ytimg.com/vi/YN9EJHGNEYI/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631" y="1292352"/>
            <a:ext cx="2977769" cy="25243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b.ru/media/i/2/0/4/9/2/i/204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9806" y="484632"/>
            <a:ext cx="3330067" cy="2491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n1.nevsedoma.com.ua/images/2010/75/4/flood0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8160" y="4072128"/>
            <a:ext cx="3870960" cy="23042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review-planet.ru/wp-content/uploads/2013/05/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8175" y="3694984"/>
            <a:ext cx="2409570" cy="28147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zemlyanin.info/wp-content/uploads/2011/02/cunam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146" y="3719681"/>
            <a:ext cx="2951734" cy="279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954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ogoda-dnem.ru/wp-content/uploads/2016/11/c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630" y="494411"/>
            <a:ext cx="10353929" cy="601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01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nformator.news/arhiv2016/wp-content/uploads/2016/10/im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41960"/>
            <a:ext cx="10652759" cy="594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24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earthquakerelief.net/uploads/5/0/3/3/5033557/7142685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1" y="536817"/>
            <a:ext cx="10332720" cy="579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214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43841"/>
            <a:ext cx="10364451" cy="1097280"/>
          </a:xfrm>
        </p:spPr>
        <p:txBody>
          <a:bodyPr/>
          <a:lstStyle/>
          <a:p>
            <a:pPr algn="ctr"/>
            <a:r>
              <a:rPr lang="ru-RU" dirty="0" smtClean="0">
                <a:solidFill>
                  <a:schemeClr val="accent1">
                    <a:lumMod val="75000"/>
                  </a:schemeClr>
                </a:solidFill>
              </a:rPr>
              <a:t>Извержение вулкана</a:t>
            </a:r>
            <a:endParaRPr lang="ru-RU" dirty="0">
              <a:solidFill>
                <a:schemeClr val="accent1">
                  <a:lumMod val="75000"/>
                </a:schemeClr>
              </a:solidFill>
            </a:endParaRPr>
          </a:p>
        </p:txBody>
      </p:sp>
      <p:sp>
        <p:nvSpPr>
          <p:cNvPr id="3" name="Объект 2"/>
          <p:cNvSpPr>
            <a:spLocks noGrp="1"/>
          </p:cNvSpPr>
          <p:nvPr>
            <p:ph sz="quarter" idx="13"/>
          </p:nvPr>
        </p:nvSpPr>
        <p:spPr>
          <a:xfrm>
            <a:off x="913774" y="1752600"/>
            <a:ext cx="10363826" cy="4818888"/>
          </a:xfrm>
        </p:spPr>
        <p:txBody>
          <a:bodyPr>
            <a:normAutofit/>
          </a:bodyPr>
          <a:lstStyle/>
          <a:p>
            <a:r>
              <a:rPr lang="ru-RU" sz="2800" dirty="0">
                <a:solidFill>
                  <a:schemeClr val="tx1"/>
                </a:solidFill>
              </a:rPr>
              <a:t>Под земной корой расположен особый слой под сильным давлением, состоящий из расплавленных горных пород, его и называют магмой. Если же в земной коре вдруг начинают возникать трещины, то на поверхности земли образовываются возвышенности. Через них то и выходит наружу магма под сильным давлением. На поверхности земли она начинает распадаться на раскаленную лаву, которая затем застывает, заставляя вулканическую гору становиться все больше и больше. </a:t>
            </a:r>
          </a:p>
        </p:txBody>
      </p:sp>
    </p:spTree>
    <p:extLst>
      <p:ext uri="{BB962C8B-B14F-4D97-AF65-F5344CB8AC3E}">
        <p14:creationId xmlns:p14="http://schemas.microsoft.com/office/powerpoint/2010/main" val="2635631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57160" y="365760"/>
            <a:ext cx="4038600" cy="6111240"/>
          </a:xfrm>
        </p:spPr>
        <p:txBody>
          <a:bodyPr>
            <a:normAutofit/>
          </a:bodyPr>
          <a:lstStyle/>
          <a:p>
            <a:r>
              <a:rPr lang="ru-RU" sz="2700" dirty="0">
                <a:solidFill>
                  <a:schemeClr val="tx1"/>
                </a:solidFill>
              </a:rPr>
              <a:t>вулкан — это дыра в земной коре. При извержении вулкана из недр Земли на поверхность через эту дыру извергаются очень горячие расплавленные горные породы</a:t>
            </a:r>
            <a:r>
              <a:rPr lang="ru-RU" dirty="0">
                <a:solidFill>
                  <a:schemeClr val="tx1"/>
                </a:solidFill>
              </a:rPr>
              <a:t>.</a:t>
            </a:r>
          </a:p>
        </p:txBody>
      </p:sp>
      <p:pic>
        <p:nvPicPr>
          <p:cNvPr id="26626" name="Picture 2" descr="Ð²Ð½ÑÑÑÐµÐ½Ð½ÐµÐµ ÑÑÑÐ¾ÐµÐ½Ð¸Ðµ Ð²ÑÐ»ÐºÐ°Ð½Ð°, Ð¸Ð· ÑÐµÐ³Ð¾ ÑÐ¾ÑÑÐ¾Ð¸Ñ Ð²ÑÐ»ÐºÐ°Ð½, ÑÑÐ¾ Ñ Ð½ÐµÐ³Ð¾ Ð²Ð½ÑÑÑÐ¸"/>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335280" y="548640"/>
            <a:ext cx="7559039"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43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kowcheg.net/wp-content/uploads/2014/10/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630" y="258508"/>
            <a:ext cx="10369169" cy="614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265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dogmeattrade.com/wp-content/uploads/2016/11/Mauna-Lo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20040"/>
            <a:ext cx="1019556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768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obozrevatel.com/gallery/2015/5/28/857476.jpg?size=630x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60" y="353568"/>
            <a:ext cx="9860280" cy="603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776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07265"/>
            <a:ext cx="10364451" cy="780287"/>
          </a:xfrm>
        </p:spPr>
        <p:txBody>
          <a:bodyPr/>
          <a:lstStyle/>
          <a:p>
            <a:pPr algn="ctr"/>
            <a:r>
              <a:rPr lang="ru-RU" dirty="0" smtClean="0">
                <a:solidFill>
                  <a:schemeClr val="accent1">
                    <a:lumMod val="75000"/>
                  </a:schemeClr>
                </a:solidFill>
              </a:rPr>
              <a:t>Наводнения</a:t>
            </a:r>
            <a:endParaRPr lang="ru-RU" dirty="0">
              <a:solidFill>
                <a:schemeClr val="accent1">
                  <a:lumMod val="75000"/>
                </a:schemeClr>
              </a:solidFill>
            </a:endParaRPr>
          </a:p>
        </p:txBody>
      </p:sp>
      <p:sp>
        <p:nvSpPr>
          <p:cNvPr id="3" name="Объект 2"/>
          <p:cNvSpPr>
            <a:spLocks noGrp="1"/>
          </p:cNvSpPr>
          <p:nvPr>
            <p:ph sz="quarter" idx="13"/>
          </p:nvPr>
        </p:nvSpPr>
        <p:spPr>
          <a:xfrm>
            <a:off x="341376" y="1432560"/>
            <a:ext cx="11606784" cy="5163312"/>
          </a:xfrm>
        </p:spPr>
        <p:txBody>
          <a:bodyPr/>
          <a:lstStyle/>
          <a:p>
            <a:r>
              <a:rPr lang="ru-RU" dirty="0"/>
              <a:t> </a:t>
            </a:r>
            <a:r>
              <a:rPr lang="ru-RU" sz="2800" b="1" dirty="0"/>
              <a:t>Н</a:t>
            </a:r>
            <a:r>
              <a:rPr lang="ru-RU" sz="2800" b="1" dirty="0" smtClean="0"/>
              <a:t>аводнение </a:t>
            </a:r>
            <a:r>
              <a:rPr lang="ru-RU" sz="2800" b="1" dirty="0"/>
              <a:t>– это обширное затопление местности, вследствие поднятия уровня воды в реках, морях, озерах.</a:t>
            </a:r>
            <a:r>
              <a:rPr lang="ru-RU" sz="2800" dirty="0"/>
              <a:t> Причиной выхода из берегов рек, озер и морей могут послужить обильные осадки, активное таяние снегов, таяние ледников, ветровой нагон воды на побережья. Наводнения приносят колоссальный ущерб человеку, потому как поток воды заполняет собой все и несет разрушения и смерть. В зависимости от силы наводнения и его интенсивности, угроза для жизни также бывает разной. Часто о наводнении население </a:t>
            </a:r>
            <a:r>
              <a:rPr lang="ru-RU" sz="2800" dirty="0" smtClean="0"/>
              <a:t>предупреждается</a:t>
            </a:r>
            <a:r>
              <a:rPr lang="ru-RU" sz="2800" dirty="0"/>
              <a:t>, есть несколько часов для </a:t>
            </a:r>
            <a:r>
              <a:rPr lang="ru-RU" sz="2800" dirty="0" smtClean="0"/>
              <a:t>эвакуации.</a:t>
            </a:r>
            <a:endParaRPr lang="ru-RU" sz="2800" dirty="0"/>
          </a:p>
        </p:txBody>
      </p:sp>
    </p:spTree>
    <p:extLst>
      <p:ext uri="{BB962C8B-B14F-4D97-AF65-F5344CB8AC3E}">
        <p14:creationId xmlns:p14="http://schemas.microsoft.com/office/powerpoint/2010/main" val="2908080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mg.gazeta.ru/files3/629/6860629/upload-04-pic4_zoom-1000x1000-399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927" y="320040"/>
            <a:ext cx="9707753"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231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1" y="292609"/>
            <a:ext cx="10897226" cy="1316735"/>
          </a:xfrm>
        </p:spPr>
        <p:txBody>
          <a:bodyPr/>
          <a:lstStyle/>
          <a:p>
            <a:pPr algn="ctr"/>
            <a:r>
              <a:rPr lang="ru-RU" dirty="0" smtClean="0">
                <a:solidFill>
                  <a:schemeClr val="accent1">
                    <a:lumMod val="75000"/>
                  </a:schemeClr>
                </a:solidFill>
              </a:rPr>
              <a:t>Снежная лавина</a:t>
            </a:r>
            <a:endParaRPr lang="ru-RU" dirty="0">
              <a:solidFill>
                <a:schemeClr val="accent1">
                  <a:lumMod val="75000"/>
                </a:schemeClr>
              </a:solidFill>
            </a:endParaRPr>
          </a:p>
        </p:txBody>
      </p:sp>
      <p:sp>
        <p:nvSpPr>
          <p:cNvPr id="3" name="Объект 2"/>
          <p:cNvSpPr>
            <a:spLocks noGrp="1"/>
          </p:cNvSpPr>
          <p:nvPr>
            <p:ph sz="quarter" idx="13"/>
          </p:nvPr>
        </p:nvSpPr>
        <p:spPr>
          <a:xfrm>
            <a:off x="304800" y="1231392"/>
            <a:ext cx="11643360" cy="5437632"/>
          </a:xfrm>
        </p:spPr>
        <p:txBody>
          <a:bodyPr>
            <a:normAutofit/>
          </a:bodyPr>
          <a:lstStyle/>
          <a:p>
            <a:r>
              <a:rPr lang="ru-RU" sz="2400" dirty="0">
                <a:solidFill>
                  <a:schemeClr val="tx1"/>
                </a:solidFill>
              </a:rPr>
              <a:t>«лавина» – </a:t>
            </a:r>
            <a:r>
              <a:rPr lang="ru-RU" sz="2400" dirty="0" smtClean="0">
                <a:solidFill>
                  <a:schemeClr val="tx1"/>
                </a:solidFill>
              </a:rPr>
              <a:t>масса </a:t>
            </a:r>
            <a:r>
              <a:rPr lang="ru-RU" sz="2400" dirty="0">
                <a:solidFill>
                  <a:schemeClr val="tx1"/>
                </a:solidFill>
              </a:rPr>
              <a:t>снега, снежных глыб, низвергающиеся с гор.</a:t>
            </a:r>
            <a:br>
              <a:rPr lang="ru-RU" sz="2400" dirty="0">
                <a:solidFill>
                  <a:schemeClr val="tx1"/>
                </a:solidFill>
              </a:rPr>
            </a:br>
            <a:r>
              <a:rPr lang="ru-RU" sz="2400" dirty="0">
                <a:solidFill>
                  <a:schemeClr val="tx1"/>
                </a:solidFill>
              </a:rPr>
              <a:t/>
            </a:r>
            <a:br>
              <a:rPr lang="ru-RU" sz="2400" dirty="0">
                <a:solidFill>
                  <a:schemeClr val="tx1"/>
                </a:solidFill>
              </a:rPr>
            </a:br>
            <a:r>
              <a:rPr lang="ru-RU" sz="2400" dirty="0">
                <a:solidFill>
                  <a:schemeClr val="tx1"/>
                </a:solidFill>
              </a:rPr>
              <a:t>Большинство лавин возникает во время или сразу после снегопадов. Это связано с тем, что сформировавшаяся снежная толща не может выдержать нового снега, выпавшего в значительном количестве. Чем быстрее накапливается снег, тем скорее снежная толща среагирует на дополнительный вес.</a:t>
            </a:r>
            <a:br>
              <a:rPr lang="ru-RU" sz="2400" dirty="0">
                <a:solidFill>
                  <a:schemeClr val="tx1"/>
                </a:solidFill>
              </a:rPr>
            </a:br>
            <a:r>
              <a:rPr lang="ru-RU" sz="2400" dirty="0">
                <a:solidFill>
                  <a:schemeClr val="tx1"/>
                </a:solidFill>
              </a:rPr>
              <a:t/>
            </a:r>
            <a:br>
              <a:rPr lang="ru-RU" sz="2400" dirty="0">
                <a:solidFill>
                  <a:schemeClr val="tx1"/>
                </a:solidFill>
              </a:rPr>
            </a:br>
            <a:r>
              <a:rPr lang="ru-RU" sz="2400" dirty="0" smtClean="0">
                <a:solidFill>
                  <a:schemeClr val="tx1"/>
                </a:solidFill>
              </a:rPr>
              <a:t>В </a:t>
            </a:r>
            <a:r>
              <a:rPr lang="ru-RU" sz="2400" dirty="0">
                <a:solidFill>
                  <a:schemeClr val="tx1"/>
                </a:solidFill>
              </a:rPr>
              <a:t>тех местах, где снег лежит так, что еле удерживается от сползания, даже звука голоса может оказаться достаточно, чтобы стронуть с места огромные массы снега и начать лавину. Это происходит потому, что звук колеблет воздух, и эти колебания вызывают движение снега.</a:t>
            </a:r>
          </a:p>
          <a:p>
            <a:endParaRPr lang="ru-RU" sz="2400" dirty="0">
              <a:solidFill>
                <a:schemeClr val="tx1"/>
              </a:solidFill>
            </a:endParaRPr>
          </a:p>
        </p:txBody>
      </p:sp>
    </p:spTree>
    <p:extLst>
      <p:ext uri="{BB962C8B-B14F-4D97-AF65-F5344CB8AC3E}">
        <p14:creationId xmlns:p14="http://schemas.microsoft.com/office/powerpoint/2010/main" val="1318903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hert-poberi.ru/wp-content/uploads/proga/111/images1/201707/igor4-13071720522052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550" y="374015"/>
            <a:ext cx="10049129"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515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imeskz.kz/uploads/posts/2016-01/1453365479_img_56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79" y="350520"/>
            <a:ext cx="10180321"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226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z.com.ua/wp-content/uploads/others/fb7903ceb095464fffbac782f0ba3f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38" y="139890"/>
            <a:ext cx="10228961" cy="628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98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19457"/>
            <a:ext cx="10364451" cy="804671"/>
          </a:xfrm>
        </p:spPr>
        <p:txBody>
          <a:bodyPr/>
          <a:lstStyle/>
          <a:p>
            <a:pPr algn="ctr"/>
            <a:r>
              <a:rPr lang="ru-RU" dirty="0" smtClean="0">
                <a:solidFill>
                  <a:schemeClr val="accent1">
                    <a:lumMod val="75000"/>
                  </a:schemeClr>
                </a:solidFill>
              </a:rPr>
              <a:t>Ураган (смерч)</a:t>
            </a:r>
            <a:endParaRPr lang="ru-RU" dirty="0">
              <a:solidFill>
                <a:schemeClr val="accent1">
                  <a:lumMod val="75000"/>
                </a:schemeClr>
              </a:solidFill>
            </a:endParaRPr>
          </a:p>
        </p:txBody>
      </p:sp>
      <p:sp>
        <p:nvSpPr>
          <p:cNvPr id="3" name="Объект 2"/>
          <p:cNvSpPr>
            <a:spLocks noGrp="1"/>
          </p:cNvSpPr>
          <p:nvPr>
            <p:ph sz="quarter" idx="13"/>
          </p:nvPr>
        </p:nvSpPr>
        <p:spPr>
          <a:xfrm>
            <a:off x="475488" y="1356360"/>
            <a:ext cx="11509248" cy="5202936"/>
          </a:xfrm>
        </p:spPr>
        <p:txBody>
          <a:bodyPr>
            <a:noAutofit/>
          </a:bodyPr>
          <a:lstStyle/>
          <a:p>
            <a:r>
              <a:rPr lang="ru-RU" sz="2400" dirty="0"/>
              <a:t>Возникают они обычно в конце лета, </a:t>
            </a:r>
            <a:r>
              <a:rPr lang="ru-RU" sz="2400" dirty="0" smtClean="0"/>
              <a:t>когда вода </a:t>
            </a:r>
            <a:r>
              <a:rPr lang="ru-RU" sz="2400" dirty="0"/>
              <a:t>и </a:t>
            </a:r>
            <a:r>
              <a:rPr lang="ru-RU" sz="2400" dirty="0" smtClean="0"/>
              <a:t>воздух наиболее </a:t>
            </a:r>
            <a:r>
              <a:rPr lang="ru-RU" sz="2400" dirty="0"/>
              <a:t>прогреты. Жаркое солнце испаряет огромные массы воды. Влажный воздух быстро поднимается вверх</a:t>
            </a:r>
            <a:r>
              <a:rPr lang="ru-RU" sz="2400" dirty="0" smtClean="0"/>
              <a:t>. </a:t>
            </a:r>
            <a:r>
              <a:rPr lang="ru-RU" sz="2400" dirty="0"/>
              <a:t>на его </a:t>
            </a:r>
            <a:r>
              <a:rPr lang="ru-RU" sz="2400" dirty="0" smtClean="0"/>
              <a:t>место приходит </a:t>
            </a:r>
            <a:r>
              <a:rPr lang="ru-RU" sz="2400" dirty="0"/>
              <a:t>более прохладный воздух и</a:t>
            </a:r>
            <a:r>
              <a:rPr lang="ru-RU" sz="2400" dirty="0" smtClean="0"/>
              <a:t> </a:t>
            </a:r>
            <a:r>
              <a:rPr lang="ru-RU" sz="2400" dirty="0"/>
              <a:t>начинает вращаться, как вода, уходящая в водосток. Возникает вихрь, похожий на гигантскую воронку. В центре ее, в так называемом «глазе урагана» диаметром до 35 км, продолжается вертикальное восхождение согретого воздуха, но там совершенно безветренно, небо безоблачно. Вокруг же «глаза» с оглушительным ревом бушуют штормовые ветры, скорость которых доходит до 400 км/ч.</a:t>
            </a:r>
          </a:p>
          <a:p>
            <a:r>
              <a:rPr lang="ru-RU" sz="2400" dirty="0" smtClean="0"/>
              <a:t>Эту </a:t>
            </a:r>
            <a:r>
              <a:rPr lang="ru-RU" sz="2400" dirty="0"/>
              <a:t>силу природы можно сравнивать с землетрясением. Ураган на своем пути сносит здания, сравнивает с землей деревни, разрушает мосты и дороги. Он без труда поднимает над землей человека и бросает на него груды всякого мусора.</a:t>
            </a:r>
            <a:br>
              <a:rPr lang="ru-RU" sz="2400" dirty="0"/>
            </a:br>
            <a:r>
              <a:rPr lang="ru-RU" sz="2400" dirty="0"/>
              <a:t/>
            </a:r>
            <a:br>
              <a:rPr lang="ru-RU" sz="2400" dirty="0"/>
            </a:br>
            <a:endParaRPr lang="ru-RU" sz="2400" dirty="0"/>
          </a:p>
        </p:txBody>
      </p:sp>
    </p:spTree>
    <p:extLst>
      <p:ext uri="{BB962C8B-B14F-4D97-AF65-F5344CB8AC3E}">
        <p14:creationId xmlns:p14="http://schemas.microsoft.com/office/powerpoint/2010/main" val="2822424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kotlovkamedia.ru/upload/iblock/3eb/3ebb29910d6895e9d9ae1f3e44f45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4" y="240792"/>
            <a:ext cx="10207625" cy="640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24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avatars.mds.yandex.net/get-pdb/805781/4c225dc9-55bf-4188-8918-94acce697ae4/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 y="217932"/>
            <a:ext cx="1040892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016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840" y="243840"/>
            <a:ext cx="11430000" cy="960120"/>
          </a:xfrm>
        </p:spPr>
        <p:txBody>
          <a:bodyPr/>
          <a:lstStyle/>
          <a:p>
            <a:pPr algn="ctr"/>
            <a:r>
              <a:rPr lang="ru-RU" dirty="0" smtClean="0">
                <a:solidFill>
                  <a:schemeClr val="accent1">
                    <a:lumMod val="75000"/>
                  </a:schemeClr>
                </a:solidFill>
              </a:rPr>
              <a:t>Вид урагана из космоса</a:t>
            </a:r>
            <a:endParaRPr lang="ru-RU" dirty="0">
              <a:solidFill>
                <a:schemeClr val="accent1">
                  <a:lumMod val="75000"/>
                </a:schemeClr>
              </a:solidFill>
            </a:endParaRPr>
          </a:p>
        </p:txBody>
      </p:sp>
      <p:pic>
        <p:nvPicPr>
          <p:cNvPr id="4" name="Picture 2" descr="https://i.ytimg.com/vi/FvBZ8_NhO4Y/maxresdefault.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700389" y="1387475"/>
            <a:ext cx="9019822" cy="507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18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n1.nevsedoma.com.ua/images/2010/154/4/36899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1" y="451256"/>
            <a:ext cx="10195560" cy="601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166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doodoo.ru/uploads/posts/2009-07/novosibirsk-hurrican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158" y="235330"/>
            <a:ext cx="9588881" cy="616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797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70689"/>
            <a:ext cx="10364451" cy="957071"/>
          </a:xfrm>
        </p:spPr>
        <p:txBody>
          <a:bodyPr/>
          <a:lstStyle/>
          <a:p>
            <a:pPr algn="ctr"/>
            <a:r>
              <a:rPr lang="ru-RU" dirty="0" smtClean="0">
                <a:solidFill>
                  <a:schemeClr val="accent1">
                    <a:lumMod val="75000"/>
                  </a:schemeClr>
                </a:solidFill>
              </a:rPr>
              <a:t>Лесные пожары</a:t>
            </a:r>
            <a:endParaRPr lang="ru-RU" dirty="0">
              <a:solidFill>
                <a:schemeClr val="accent1">
                  <a:lumMod val="75000"/>
                </a:schemeClr>
              </a:solidFill>
            </a:endParaRPr>
          </a:p>
        </p:txBody>
      </p:sp>
      <p:sp>
        <p:nvSpPr>
          <p:cNvPr id="3" name="Объект 2"/>
          <p:cNvSpPr>
            <a:spLocks noGrp="1"/>
          </p:cNvSpPr>
          <p:nvPr>
            <p:ph sz="quarter" idx="13"/>
          </p:nvPr>
        </p:nvSpPr>
        <p:spPr>
          <a:xfrm>
            <a:off x="426720" y="1264920"/>
            <a:ext cx="11423904" cy="5294376"/>
          </a:xfrm>
        </p:spPr>
        <p:txBody>
          <a:bodyPr>
            <a:normAutofit/>
          </a:bodyPr>
          <a:lstStyle/>
          <a:p>
            <a:r>
              <a:rPr lang="ru-RU" sz="2800" dirty="0" smtClean="0">
                <a:solidFill>
                  <a:schemeClr val="tx1"/>
                </a:solidFill>
              </a:rPr>
              <a:t>Откуда берутся лесные пожары? Неосторожное </a:t>
            </a:r>
            <a:r>
              <a:rPr lang="ru-RU" sz="2800" dirty="0">
                <a:solidFill>
                  <a:schemeClr val="tx1"/>
                </a:solidFill>
              </a:rPr>
              <a:t>обращение с огнём. Сюда относится беспечность охотников и туристов, которые не тушат спички, костры и окурки. Иногда даже хватает искры из глушителя машины, чтобы воспламенить травинку, с которой пламя распространится дальше. Разведение костров на торфяниках. Забытые в лесу бутылки или неубранные осколки. Через них отлично проходит и преломляется свет, из-за чего срабатывает эффект линзы (принцип поджигания бумаги через лупу). </a:t>
            </a:r>
          </a:p>
        </p:txBody>
      </p:sp>
    </p:spTree>
    <p:extLst>
      <p:ext uri="{BB962C8B-B14F-4D97-AF65-F5344CB8AC3E}">
        <p14:creationId xmlns:p14="http://schemas.microsoft.com/office/powerpoint/2010/main" val="2325080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news.ru/upload/iblock/a87/a87c1aaa531fdcfcfb8cc49fc2e483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2" y="341376"/>
            <a:ext cx="10863071" cy="619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6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oboi-na-stol.com/pub/original_images/oboi-na-stol.com-189572-zhivotnye-jim-tschetter-pozhar-ogon-pozhar-v-lesu-losi-les-reka-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743" y="414528"/>
            <a:ext cx="9945497" cy="609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035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3200" y="618517"/>
            <a:ext cx="5151119" cy="5867627"/>
          </a:xfrm>
        </p:spPr>
        <p:txBody>
          <a:bodyPr>
            <a:normAutofit/>
          </a:bodyPr>
          <a:lstStyle/>
          <a:p>
            <a:pPr algn="l"/>
            <a:r>
              <a:rPr lang="ru-RU" sz="2400" b="1" dirty="0">
                <a:solidFill>
                  <a:schemeClr val="tx1"/>
                </a:solidFill>
              </a:rPr>
              <a:t>При низовом пожаре </a:t>
            </a:r>
            <a:r>
              <a:rPr lang="ru-RU" sz="2400" dirty="0">
                <a:solidFill>
                  <a:schemeClr val="tx1"/>
                </a:solidFill>
              </a:rPr>
              <a:t>выгорает вся лесная подстилка, лишайники, маленькие деревья, мхи, а деревья в большей степени остаются нетронутыми, только у стволов </a:t>
            </a:r>
            <a:r>
              <a:rPr lang="ru-RU" sz="2400" dirty="0" smtClean="0">
                <a:solidFill>
                  <a:schemeClr val="tx1"/>
                </a:solidFill>
              </a:rPr>
              <a:t>внизу</a:t>
            </a:r>
            <a:r>
              <a:rPr lang="ru-RU" sz="2400" dirty="0">
                <a:solidFill>
                  <a:schemeClr val="tx1"/>
                </a:solidFill>
              </a:rPr>
              <a:t>, у </a:t>
            </a:r>
            <a:r>
              <a:rPr lang="ru-RU" sz="2400" dirty="0" smtClean="0">
                <a:solidFill>
                  <a:schemeClr val="tx1"/>
                </a:solidFill>
              </a:rPr>
              <a:t>корней </a:t>
            </a:r>
            <a:r>
              <a:rPr lang="ru-RU" sz="2400" dirty="0">
                <a:solidFill>
                  <a:schemeClr val="tx1"/>
                </a:solidFill>
              </a:rPr>
              <a:t>обгорает кора</a:t>
            </a:r>
            <a:r>
              <a:rPr lang="ru-RU" sz="2400" dirty="0" smtClean="0">
                <a:solidFill>
                  <a:schemeClr val="tx1"/>
                </a:solidFill>
              </a:rPr>
              <a:t>.</a:t>
            </a:r>
            <a:br>
              <a:rPr lang="ru-RU" sz="2400" dirty="0" smtClean="0">
                <a:solidFill>
                  <a:schemeClr val="tx1"/>
                </a:solidFill>
              </a:rPr>
            </a:br>
            <a:r>
              <a:rPr lang="ru-RU" sz="2400" dirty="0">
                <a:solidFill>
                  <a:schemeClr val="tx1"/>
                </a:solidFill>
              </a:rPr>
              <a:t>Т</a:t>
            </a:r>
            <a:r>
              <a:rPr lang="ru-RU" sz="2400" dirty="0" smtClean="0">
                <a:solidFill>
                  <a:schemeClr val="tx1"/>
                </a:solidFill>
              </a:rPr>
              <a:t>ушение </a:t>
            </a:r>
            <a:r>
              <a:rPr lang="ru-RU" sz="2400" dirty="0">
                <a:solidFill>
                  <a:schemeClr val="tx1"/>
                </a:solidFill>
              </a:rPr>
              <a:t>низового пожара в лесу осуществляется водой из автоцистерн или других подвозимых ёмкостей, а также опашкой леса сбиванием пламени ветками и землей </a:t>
            </a:r>
          </a:p>
        </p:txBody>
      </p:sp>
      <p:pic>
        <p:nvPicPr>
          <p:cNvPr id="27650" name="Picture 2" descr="http://placepic.ru/uploads/posts/2010-08/1281948763_placepic.ru_fire_63.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07254" y="289560"/>
            <a:ext cx="5954506"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55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golos-buryatyi.ru/wp-content/uploads/2016/06/lesnye-pozary-v-buryaty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936" y="160083"/>
            <a:ext cx="10055224" cy="647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95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43800" y="182880"/>
            <a:ext cx="4221480" cy="6522720"/>
          </a:xfrm>
        </p:spPr>
        <p:txBody>
          <a:bodyPr>
            <a:noAutofit/>
          </a:bodyPr>
          <a:lstStyle/>
          <a:p>
            <a:pPr marL="228600" lvl="0" indent="-228600">
              <a:lnSpc>
                <a:spcPct val="120000"/>
              </a:lnSpc>
              <a:spcBef>
                <a:spcPts val="1000"/>
              </a:spcBef>
            </a:pPr>
            <a:r>
              <a:rPr lang="ru-RU" sz="2400" b="1" dirty="0">
                <a:solidFill>
                  <a:prstClr val="black"/>
                </a:solidFill>
                <a:ea typeface="+mn-ea"/>
                <a:cs typeface="+mn-cs"/>
              </a:rPr>
              <a:t>При верховом пожаре </a:t>
            </a:r>
            <a:r>
              <a:rPr lang="ru-RU" sz="2400" dirty="0">
                <a:solidFill>
                  <a:prstClr val="black"/>
                </a:solidFill>
                <a:ea typeface="+mn-ea"/>
                <a:cs typeface="+mn-cs"/>
              </a:rPr>
              <a:t>в основном выгорает верхняя часть деревьев. Он является очень опасным, так как огонь распространяется по верхушкам деревьев </a:t>
            </a:r>
            <a:r>
              <a:rPr lang="ru-RU" sz="2400" dirty="0" smtClean="0">
                <a:solidFill>
                  <a:prstClr val="black"/>
                </a:solidFill>
                <a:ea typeface="+mn-ea"/>
                <a:cs typeface="+mn-cs"/>
              </a:rPr>
              <a:t>ветром. Такой огненный вихрь </a:t>
            </a:r>
            <a:r>
              <a:rPr lang="ru-RU" sz="2400" dirty="0">
                <a:solidFill>
                  <a:prstClr val="black"/>
                </a:solidFill>
                <a:ea typeface="+mn-ea"/>
                <a:cs typeface="+mn-cs"/>
              </a:rPr>
              <a:t>может переносить даже стволы горящих деревьев на большие </a:t>
            </a:r>
            <a:r>
              <a:rPr lang="ru-RU" sz="2400" dirty="0" smtClean="0">
                <a:solidFill>
                  <a:prstClr val="black"/>
                </a:solidFill>
                <a:ea typeface="+mn-ea"/>
                <a:cs typeface="+mn-cs"/>
              </a:rPr>
              <a:t>расстояния. </a:t>
            </a:r>
            <a:r>
              <a:rPr lang="ru-RU" sz="2400" dirty="0">
                <a:solidFill>
                  <a:schemeClr val="tx1"/>
                </a:solidFill>
              </a:rPr>
              <a:t>В</a:t>
            </a:r>
            <a:r>
              <a:rPr lang="ru-RU" sz="2400" dirty="0" smtClean="0">
                <a:solidFill>
                  <a:schemeClr val="tx1"/>
                </a:solidFill>
              </a:rPr>
              <a:t>ерховой </a:t>
            </a:r>
            <a:r>
              <a:rPr lang="ru-RU" sz="2400" dirty="0" smtClean="0">
                <a:solidFill>
                  <a:schemeClr val="tx1"/>
                </a:solidFill>
              </a:rPr>
              <a:t>пожар устраняется </a:t>
            </a:r>
            <a:r>
              <a:rPr lang="ru-RU" sz="2400" dirty="0">
                <a:solidFill>
                  <a:schemeClr val="tx1"/>
                </a:solidFill>
              </a:rPr>
              <a:t>средствами авиации с водой</a:t>
            </a:r>
            <a:r>
              <a:rPr lang="ru-RU" sz="2400" dirty="0"/>
              <a:t>. </a:t>
            </a:r>
            <a:r>
              <a:rPr lang="ru-RU" sz="2400" dirty="0">
                <a:solidFill>
                  <a:prstClr val="black"/>
                </a:solidFill>
                <a:ea typeface="+mn-ea"/>
                <a:cs typeface="+mn-cs"/>
              </a:rPr>
              <a:t/>
            </a:r>
            <a:br>
              <a:rPr lang="ru-RU" sz="2400" dirty="0">
                <a:solidFill>
                  <a:prstClr val="black"/>
                </a:solidFill>
                <a:ea typeface="+mn-ea"/>
                <a:cs typeface="+mn-cs"/>
              </a:rPr>
            </a:br>
            <a:endParaRPr lang="ru-RU" sz="2400" dirty="0"/>
          </a:p>
        </p:txBody>
      </p:sp>
      <p:pic>
        <p:nvPicPr>
          <p:cNvPr id="4" name="Picture 2" descr="http://ersandefense.com/wp-content/uploads/2017/02/Kimball-Fire-in-Antioch-Helicopter-Extinguishing-Flames.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9600" y="274320"/>
            <a:ext cx="6995160" cy="648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3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12.nevseoboi.com.ua/wallpapers/air/1348243935-234475-0234883_www.nevseoboi.com.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 y="350519"/>
            <a:ext cx="10524744" cy="632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79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vostok.today/uploads/posts/2017-11/thumbs/1510206390_ya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 y="670559"/>
            <a:ext cx="10820399" cy="575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466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46305"/>
            <a:ext cx="10364451" cy="731519"/>
          </a:xfrm>
        </p:spPr>
        <p:txBody>
          <a:bodyPr>
            <a:noAutofit/>
          </a:bodyPr>
          <a:lstStyle/>
          <a:p>
            <a:pPr algn="ctr"/>
            <a:r>
              <a:rPr lang="ru-RU" sz="4400" dirty="0" smtClean="0">
                <a:solidFill>
                  <a:schemeClr val="accent1">
                    <a:lumMod val="75000"/>
                  </a:schemeClr>
                </a:solidFill>
              </a:rPr>
              <a:t>цунами</a:t>
            </a:r>
            <a:endParaRPr lang="ru-RU" sz="4400" dirty="0">
              <a:solidFill>
                <a:schemeClr val="accent1">
                  <a:lumMod val="75000"/>
                </a:schemeClr>
              </a:solidFill>
            </a:endParaRPr>
          </a:p>
        </p:txBody>
      </p:sp>
      <p:sp>
        <p:nvSpPr>
          <p:cNvPr id="3" name="Объект 2"/>
          <p:cNvSpPr>
            <a:spLocks noGrp="1"/>
          </p:cNvSpPr>
          <p:nvPr>
            <p:ph sz="quarter" idx="13"/>
          </p:nvPr>
        </p:nvSpPr>
        <p:spPr>
          <a:xfrm>
            <a:off x="182880" y="877824"/>
            <a:ext cx="11765280" cy="5827776"/>
          </a:xfrm>
        </p:spPr>
        <p:txBody>
          <a:bodyPr>
            <a:normAutofit/>
          </a:bodyPr>
          <a:lstStyle/>
          <a:p>
            <a:r>
              <a:rPr lang="ru-RU" sz="2400" dirty="0">
                <a:solidFill>
                  <a:schemeClr val="tx1"/>
                </a:solidFill>
              </a:rPr>
              <a:t>Зарождается цунами на морском или океаническом дне, в результате сильных </a:t>
            </a:r>
            <a:r>
              <a:rPr lang="ru-RU" sz="2400" dirty="0">
                <a:solidFill>
                  <a:schemeClr val="tx1"/>
                </a:solidFill>
                <a:hlinkClick r:id="rId2"/>
              </a:rPr>
              <a:t>землетрясений</a:t>
            </a:r>
            <a:r>
              <a:rPr lang="ru-RU" sz="2400" dirty="0">
                <a:solidFill>
                  <a:schemeClr val="tx1"/>
                </a:solidFill>
              </a:rPr>
              <a:t> или </a:t>
            </a:r>
            <a:r>
              <a:rPr lang="ru-RU" sz="2400" dirty="0">
                <a:solidFill>
                  <a:schemeClr val="tx1"/>
                </a:solidFill>
                <a:hlinkClick r:id="rId3"/>
              </a:rPr>
              <a:t>извержений вулканов</a:t>
            </a:r>
            <a:r>
              <a:rPr lang="ru-RU" sz="2400" dirty="0">
                <a:solidFill>
                  <a:schemeClr val="tx1"/>
                </a:solidFill>
              </a:rPr>
              <a:t>.</a:t>
            </a:r>
          </a:p>
          <a:p>
            <a:r>
              <a:rPr lang="ru-RU" sz="2400" dirty="0">
                <a:solidFill>
                  <a:schemeClr val="tx1"/>
                </a:solidFill>
              </a:rPr>
              <a:t>В результате подводных катаклизмов водные массы приходят в движение и начинают раскачиваться. Образуются огромные волны, которые от центра возникновения распространяются во все стороны. В открытом океане, при больших глубинах, они незаметны и достигают высоты около метра. Проплывающим над ними судам они не приносят вреда. Ближе к берегу волны замедляют свое движение, и вода вздымается на огромную высоту. Чем круче берег, тем выше волны.</a:t>
            </a:r>
          </a:p>
          <a:p>
            <a:r>
              <a:rPr lang="ru-RU" sz="2400" dirty="0">
                <a:solidFill>
                  <a:schemeClr val="tx1"/>
                </a:solidFill>
              </a:rPr>
              <a:t>Вначале, как при сильном отливе, вода откатывается от берега, обнажая дно на целые километры. Затем огромная волна возвращается назад за считанные секунды, сметая буквально все на своем пути.</a:t>
            </a:r>
          </a:p>
          <a:p>
            <a:endParaRPr lang="ru-RU" sz="2400" dirty="0">
              <a:solidFill>
                <a:schemeClr val="tx1"/>
              </a:solidFill>
            </a:endParaRPr>
          </a:p>
        </p:txBody>
      </p:sp>
    </p:spTree>
    <p:extLst>
      <p:ext uri="{BB962C8B-B14F-4D97-AF65-F5344CB8AC3E}">
        <p14:creationId xmlns:p14="http://schemas.microsoft.com/office/powerpoint/2010/main" val="3734756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i.ytimg.com/vi/vlLWtTCg430/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8160"/>
            <a:ext cx="10942320" cy="583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184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zoozel.ru/gallery/images/1899444_cunami-v-tailande-2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80" y="443166"/>
            <a:ext cx="10088880" cy="573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21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daypic.ru/wp-content/uploads/2012/07/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2396"/>
            <a:ext cx="10256519" cy="624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139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31649"/>
            <a:ext cx="10364451" cy="877823"/>
          </a:xfrm>
        </p:spPr>
        <p:txBody>
          <a:bodyPr/>
          <a:lstStyle/>
          <a:p>
            <a:pPr algn="ctr"/>
            <a:r>
              <a:rPr lang="ru-RU" sz="4400" dirty="0" smtClean="0">
                <a:solidFill>
                  <a:schemeClr val="accent1">
                    <a:lumMod val="75000"/>
                  </a:schemeClr>
                </a:solidFill>
              </a:rPr>
              <a:t>землетрясение</a:t>
            </a:r>
            <a:endParaRPr lang="ru-RU" sz="4400" dirty="0">
              <a:solidFill>
                <a:schemeClr val="accent1">
                  <a:lumMod val="75000"/>
                </a:schemeClr>
              </a:solidFill>
            </a:endParaRPr>
          </a:p>
        </p:txBody>
      </p:sp>
      <p:sp>
        <p:nvSpPr>
          <p:cNvPr id="3" name="Объект 2"/>
          <p:cNvSpPr>
            <a:spLocks noGrp="1"/>
          </p:cNvSpPr>
          <p:nvPr>
            <p:ph sz="quarter" idx="13"/>
          </p:nvPr>
        </p:nvSpPr>
        <p:spPr>
          <a:xfrm>
            <a:off x="182880" y="1280160"/>
            <a:ext cx="11765280" cy="5388864"/>
          </a:xfrm>
        </p:spPr>
        <p:txBody>
          <a:bodyPr>
            <a:normAutofit/>
          </a:bodyPr>
          <a:lstStyle/>
          <a:p>
            <a:r>
              <a:rPr lang="ru-RU" sz="2400" dirty="0">
                <a:solidFill>
                  <a:schemeClr val="tx1"/>
                </a:solidFill>
              </a:rPr>
              <a:t>Землетрясение - это природное явление, обладающее разрушительной </a:t>
            </a:r>
            <a:r>
              <a:rPr lang="ru-RU" sz="2400" dirty="0" smtClean="0">
                <a:solidFill>
                  <a:schemeClr val="tx1"/>
                </a:solidFill>
              </a:rPr>
              <a:t>силой. это  </a:t>
            </a:r>
            <a:r>
              <a:rPr lang="ru-RU" sz="2400" dirty="0">
                <a:solidFill>
                  <a:schemeClr val="tx1"/>
                </a:solidFill>
              </a:rPr>
              <a:t>стихийное бедствие, </a:t>
            </a:r>
            <a:r>
              <a:rPr lang="ru-RU" sz="2400" dirty="0" smtClean="0">
                <a:solidFill>
                  <a:schemeClr val="tx1"/>
                </a:solidFill>
              </a:rPr>
              <a:t>происходит </a:t>
            </a:r>
            <a:r>
              <a:rPr lang="ru-RU" sz="2400" dirty="0">
                <a:solidFill>
                  <a:schemeClr val="tx1"/>
                </a:solidFill>
              </a:rPr>
              <a:t>внезапно и неожиданно. Землетрясение-это подземные </a:t>
            </a:r>
            <a:r>
              <a:rPr lang="ru-RU" sz="2400" dirty="0" smtClean="0">
                <a:solidFill>
                  <a:schemeClr val="tx1"/>
                </a:solidFill>
              </a:rPr>
              <a:t>толчки, происходящие </a:t>
            </a:r>
            <a:r>
              <a:rPr lang="ru-RU" sz="2400" dirty="0">
                <a:solidFill>
                  <a:schemeClr val="tx1"/>
                </a:solidFill>
              </a:rPr>
              <a:t>внутри земли, это колебания земной поверхности, которые возникают в результате внезапных разрывов и смещений участков земной коры. Землетрясения происходят в любой точке земного шара, в любое время года, определить, где и когда, и какой силы будет землетрясение фактически </a:t>
            </a:r>
            <a:r>
              <a:rPr lang="ru-RU" sz="2400" dirty="0" smtClean="0">
                <a:solidFill>
                  <a:schemeClr val="tx1"/>
                </a:solidFill>
              </a:rPr>
              <a:t>невозможно.</a:t>
            </a:r>
            <a:endParaRPr lang="ru-RU" sz="2400" dirty="0">
              <a:solidFill>
                <a:schemeClr val="tx1"/>
              </a:solidFill>
            </a:endParaRPr>
          </a:p>
          <a:p>
            <a:r>
              <a:rPr lang="ru-RU" sz="2400" dirty="0" smtClean="0">
                <a:solidFill>
                  <a:schemeClr val="tx1"/>
                </a:solidFill>
              </a:rPr>
              <a:t>Землетрясение </a:t>
            </a:r>
            <a:r>
              <a:rPr lang="ru-RU" sz="2400" dirty="0">
                <a:solidFill>
                  <a:schemeClr val="tx1"/>
                </a:solidFill>
              </a:rPr>
              <a:t>под океаном может вызвать цунами, которое перемещается во всех направлениях </a:t>
            </a:r>
            <a:r>
              <a:rPr lang="ru-RU" sz="2400" dirty="0" smtClean="0">
                <a:solidFill>
                  <a:schemeClr val="tx1"/>
                </a:solidFill>
              </a:rPr>
              <a:t>с огромной скоростью. </a:t>
            </a:r>
            <a:r>
              <a:rPr lang="ru-RU" sz="2400" dirty="0">
                <a:solidFill>
                  <a:schemeClr val="tx1"/>
                </a:solidFill>
              </a:rPr>
              <a:t>Когда цунами достигает береговой линии, волна поднимается на высоту более 30 метров, что вызывает массовые разрушения.</a:t>
            </a:r>
            <a:br>
              <a:rPr lang="ru-RU" sz="2400" dirty="0">
                <a:solidFill>
                  <a:schemeClr val="tx1"/>
                </a:solidFill>
              </a:rPr>
            </a:br>
            <a:r>
              <a:rPr lang="ru-RU" sz="2400" dirty="0">
                <a:solidFill>
                  <a:schemeClr val="tx1"/>
                </a:solidFill>
              </a:rPr>
              <a:t/>
            </a:r>
            <a:br>
              <a:rPr lang="ru-RU" sz="2400" dirty="0">
                <a:solidFill>
                  <a:schemeClr val="tx1"/>
                </a:solidFill>
              </a:rPr>
            </a:br>
            <a:endParaRPr lang="ru-RU" sz="2400" dirty="0">
              <a:solidFill>
                <a:schemeClr val="tx1"/>
              </a:solidFill>
            </a:endParaRPr>
          </a:p>
        </p:txBody>
      </p:sp>
    </p:spTree>
    <p:extLst>
      <p:ext uri="{BB962C8B-B14F-4D97-AF65-F5344CB8AC3E}">
        <p14:creationId xmlns:p14="http://schemas.microsoft.com/office/powerpoint/2010/main" val="4253841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216</TotalTime>
  <Words>545</Words>
  <Application>Microsoft Office PowerPoint</Application>
  <PresentationFormat>Произвольный</PresentationFormat>
  <Paragraphs>23</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Воздушный поток</vt:lpstr>
      <vt:lpstr>Стихии мира</vt:lpstr>
      <vt:lpstr>Снежная лавина</vt:lpstr>
      <vt:lpstr>Презентация PowerPoint</vt:lpstr>
      <vt:lpstr>Презентация PowerPoint</vt:lpstr>
      <vt:lpstr>цунами</vt:lpstr>
      <vt:lpstr>Презентация PowerPoint</vt:lpstr>
      <vt:lpstr>Презентация PowerPoint</vt:lpstr>
      <vt:lpstr>Презентация PowerPoint</vt:lpstr>
      <vt:lpstr>землетрясение</vt:lpstr>
      <vt:lpstr>Презентация PowerPoint</vt:lpstr>
      <vt:lpstr>Презентация PowerPoint</vt:lpstr>
      <vt:lpstr>Презентация PowerPoint</vt:lpstr>
      <vt:lpstr>Извержение вулкана</vt:lpstr>
      <vt:lpstr>вулкан — это дыра в земной коре. При извержении вулкана из недр Земли на поверхность через эту дыру извергаются очень горячие расплавленные горные породы.</vt:lpstr>
      <vt:lpstr>Презентация PowerPoint</vt:lpstr>
      <vt:lpstr>Презентация PowerPoint</vt:lpstr>
      <vt:lpstr>Презентация PowerPoint</vt:lpstr>
      <vt:lpstr>Наводнения</vt:lpstr>
      <vt:lpstr>Презентация PowerPoint</vt:lpstr>
      <vt:lpstr>Презентация PowerPoint</vt:lpstr>
      <vt:lpstr>Презентация PowerPoint</vt:lpstr>
      <vt:lpstr>Презентация PowerPoint</vt:lpstr>
      <vt:lpstr>Ураган (смерч)</vt:lpstr>
      <vt:lpstr>Презентация PowerPoint</vt:lpstr>
      <vt:lpstr>Презентация PowerPoint</vt:lpstr>
      <vt:lpstr>Вид урагана из космоса</vt:lpstr>
      <vt:lpstr>Презентация PowerPoint</vt:lpstr>
      <vt:lpstr>Презентация PowerPoint</vt:lpstr>
      <vt:lpstr>Лесные пожары</vt:lpstr>
      <vt:lpstr>Презентация PowerPoint</vt:lpstr>
      <vt:lpstr>При низовом пожаре выгорает вся лесная подстилка, лишайники, маленькие деревья, мхи, а деревья в большей степени остаются нетронутыми, только у стволов внизу, у корней обгорает кора. Тушение низового пожара в лесу осуществляется водой из автоцистерн или других подвозимых ёмкостей, а также опашкой леса сбиванием пламени ветками и землей </vt:lpstr>
      <vt:lpstr>Презентация PowerPoint</vt:lpstr>
      <vt:lpstr>При верховом пожаре в основном выгорает верхняя часть деревьев. Он является очень опасным, так как огонь распространяется по верхушкам деревьев ветром. Такой огненный вихрь может переносить даже стволы горящих деревьев на большие расстояния. Верховой пожар устраняется средствами авиации с водой.  </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Стихии мира</dc:title>
  <dc:creator>BOSS</dc:creator>
  <cp:lastModifiedBy>User</cp:lastModifiedBy>
  <cp:revision>22</cp:revision>
  <dcterms:created xsi:type="dcterms:W3CDTF">2018-06-19T04:04:10Z</dcterms:created>
  <dcterms:modified xsi:type="dcterms:W3CDTF">2018-06-19T11:25:57Z</dcterms:modified>
</cp:coreProperties>
</file>