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88" r:id="rId4"/>
    <p:sldId id="269" r:id="rId5"/>
    <p:sldId id="275" r:id="rId6"/>
    <p:sldId id="264" r:id="rId7"/>
    <p:sldId id="271" r:id="rId8"/>
    <p:sldId id="276" r:id="rId9"/>
    <p:sldId id="265" r:id="rId10"/>
    <p:sldId id="277" r:id="rId11"/>
    <p:sldId id="26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4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92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4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49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4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4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0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74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0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8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1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13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4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1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2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3599-D8BD-479A-BE7A-C5E6B9BD8B18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6E6C-5FC2-4576-92A4-62794991D8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48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327" y="618518"/>
            <a:ext cx="7952509" cy="424845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</a:rPr>
              <a:t>Проект «архитектор-реставратор»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86681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Деятельнстный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53" y="914399"/>
            <a:ext cx="3664347" cy="734787"/>
          </a:xfrm>
        </p:spPr>
        <p:txBody>
          <a:bodyPr/>
          <a:lstStyle/>
          <a:p>
            <a:pPr algn="ctr"/>
            <a:r>
              <a:rPr lang="ru-RU" sz="2000" dirty="0" smtClean="0"/>
              <a:t>Действия детей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07554" y="1828800"/>
            <a:ext cx="3664346" cy="3962399"/>
          </a:xfrm>
        </p:spPr>
        <p:txBody>
          <a:bodyPr/>
          <a:lstStyle/>
          <a:p>
            <a:r>
              <a:rPr lang="ru-RU" sz="1600" dirty="0"/>
              <a:t>Осуществление всех видов деятельности по составленной системной паутинке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71900" y="914399"/>
            <a:ext cx="3927251" cy="734787"/>
          </a:xfrm>
        </p:spPr>
        <p:txBody>
          <a:bodyPr/>
          <a:lstStyle/>
          <a:p>
            <a:pPr algn="ctr"/>
            <a:r>
              <a:rPr lang="ru-RU" sz="2000" dirty="0" smtClean="0"/>
              <a:t>Действия педагогов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771900" y="1828800"/>
            <a:ext cx="3928143" cy="4816929"/>
          </a:xfrm>
        </p:spPr>
        <p:txBody>
          <a:bodyPr>
            <a:normAutofit/>
          </a:bodyPr>
          <a:lstStyle/>
          <a:p>
            <a:r>
              <a:rPr lang="ru-RU" sz="1600" dirty="0"/>
              <a:t>*Корректировка проекта, внесение изменений.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/>
              <a:t>*Консультация для родителей «Как сделать проект интересным для ребенка».</a:t>
            </a:r>
          </a:p>
          <a:p>
            <a:endParaRPr lang="ru-RU" sz="1600" dirty="0"/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*Выставка   для родителей наглядного материала «Люблю тебя, мой Ярославль!» (С ПРОШЛЫХ ЛЕТ)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/>
              <a:t>*Информационные консультации для родителей.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699151" y="914399"/>
            <a:ext cx="4253363" cy="914401"/>
          </a:xfrm>
        </p:spPr>
        <p:txBody>
          <a:bodyPr/>
          <a:lstStyle/>
          <a:p>
            <a:pPr algn="ctr"/>
            <a:r>
              <a:rPr lang="ru-RU" sz="1800" dirty="0" smtClean="0"/>
              <a:t>Действия членов семьи,</a:t>
            </a:r>
          </a:p>
          <a:p>
            <a:pPr algn="ctr"/>
            <a:r>
              <a:rPr lang="ru-RU" sz="1800" dirty="0" smtClean="0"/>
              <a:t>Соц. партнеров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699151" y="1828800"/>
            <a:ext cx="4367663" cy="50292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Гость группы (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</a:rPr>
              <a:t>Овчинникова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С.А.) по теме: «Какую работу выполняет архитектор-реставратор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»;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«Кто охраняет объекты культурного наследия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Выбор маршрута для экскурсии с ребенком к выбранному объекту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Познакомить ребенка с данным объектом или достопримечательностью города, съездить на экскурсию, рассказать о данном объекте, сфотографировать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его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Составление и написание родителями и детьми мини-доклада выбранного объекта города Ярославля.</a:t>
            </a:r>
          </a:p>
          <a:p>
            <a:endParaRPr lang="ru-RU" sz="1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3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     </a:t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        </a:t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          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Завершающий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dirty="0" smtClean="0"/>
              <a:t>(презентация продуктов проекта и рефлексия-размышления над новым знанием или новым опытом)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8"/>
            <a:ext cx="9905998" cy="719858"/>
          </a:xfrm>
        </p:spPr>
        <p:txBody>
          <a:bodyPr/>
          <a:lstStyle/>
          <a:p>
            <a:pPr algn="ctr"/>
            <a:r>
              <a:rPr lang="ru-RU" dirty="0" smtClean="0"/>
              <a:t>Завершающий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5172" y="963386"/>
            <a:ext cx="3086099" cy="734785"/>
          </a:xfrm>
        </p:spPr>
        <p:txBody>
          <a:bodyPr/>
          <a:lstStyle/>
          <a:p>
            <a:pPr algn="ctr"/>
            <a:r>
              <a:rPr lang="ru-RU" sz="2000" dirty="0" smtClean="0"/>
              <a:t>Действия детей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555172" y="1698172"/>
            <a:ext cx="3086099" cy="4830984"/>
          </a:xfrm>
        </p:spPr>
        <p:txBody>
          <a:bodyPr>
            <a:normAutofit/>
          </a:bodyPr>
          <a:lstStyle/>
          <a:p>
            <a:r>
              <a:rPr lang="ru-RU" sz="1600" dirty="0"/>
              <a:t>*Презентация   сверстникам своего мини-доклада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41271" y="963386"/>
            <a:ext cx="4963885" cy="734785"/>
          </a:xfrm>
        </p:spPr>
        <p:txBody>
          <a:bodyPr/>
          <a:lstStyle/>
          <a:p>
            <a:pPr algn="ctr"/>
            <a:r>
              <a:rPr lang="ru-RU" sz="2000" dirty="0" smtClean="0"/>
              <a:t>Действия педагогов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641271" y="1698170"/>
            <a:ext cx="4963884" cy="482781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Организация праздника с чаепитием.</a:t>
            </a:r>
          </a:p>
          <a:p>
            <a:endParaRPr lang="ru-RU" sz="1600" dirty="0"/>
          </a:p>
          <a:p>
            <a:r>
              <a:rPr lang="ru-RU" sz="1600" dirty="0"/>
              <a:t>*Обобщение методического, наглядного материала по проекту.</a:t>
            </a:r>
          </a:p>
          <a:p>
            <a:endParaRPr lang="ru-RU" sz="1600" dirty="0"/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*Пополнение центра по нравственному и патриотическому воспитанию наглядной информацией</a:t>
            </a:r>
          </a:p>
          <a:p>
            <a:r>
              <a:rPr lang="ru-RU" sz="1600" dirty="0"/>
              <a:t> 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*Оформление мини-докладов в папку «Люблю тебя, мой Ярославль!»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*Создание выставки «Посвящаю, мой город, тебе!»</a:t>
            </a:r>
          </a:p>
          <a:p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605156" y="963386"/>
            <a:ext cx="3429001" cy="1061357"/>
          </a:xfrm>
        </p:spPr>
        <p:txBody>
          <a:bodyPr/>
          <a:lstStyle/>
          <a:p>
            <a:r>
              <a:rPr lang="ru-RU" sz="1800" dirty="0" smtClean="0"/>
              <a:t>Действия членов семьи,</a:t>
            </a:r>
          </a:p>
          <a:p>
            <a:r>
              <a:rPr lang="ru-RU" sz="1800" dirty="0" smtClean="0"/>
              <a:t>Соц. партнеров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605156" y="2237013"/>
            <a:ext cx="3200400" cy="4288969"/>
          </a:xfrm>
        </p:spPr>
        <p:txBody>
          <a:bodyPr>
            <a:normAutofit/>
          </a:bodyPr>
          <a:lstStyle/>
          <a:p>
            <a:r>
              <a:rPr lang="ru-RU" sz="1600" dirty="0"/>
              <a:t>*Оказание помощи к чаепитию.</a:t>
            </a:r>
          </a:p>
          <a:p>
            <a:endParaRPr lang="ru-RU" sz="1600" dirty="0"/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*Участие в презентации своего мини-доклада совместно с ребенком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1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79614"/>
            <a:ext cx="9905998" cy="1240972"/>
          </a:xfrm>
        </p:spPr>
        <p:txBody>
          <a:bodyPr/>
          <a:lstStyle/>
          <a:p>
            <a:pPr algn="ctr"/>
            <a:r>
              <a:rPr lang="ru-RU" dirty="0" smtClean="0"/>
              <a:t>Системная паутинка по проекту</a:t>
            </a:r>
            <a:br>
              <a:rPr lang="ru-RU" dirty="0" smtClean="0"/>
            </a:br>
            <a:r>
              <a:rPr lang="ru-RU" dirty="0" smtClean="0"/>
              <a:t>«Архитектор-реставратор»</a:t>
            </a:r>
            <a:endParaRPr lang="ru-RU" dirty="0"/>
          </a:p>
        </p:txBody>
      </p:sp>
      <p:pic>
        <p:nvPicPr>
          <p:cNvPr id="1026" name="Picture 2" descr="http://images.1743.ru/images/1743/2017/07_july/image_15072017203953_1500133193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30" y="1420586"/>
            <a:ext cx="791935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63286"/>
            <a:ext cx="9905998" cy="718457"/>
          </a:xfrm>
        </p:spPr>
        <p:txBody>
          <a:bodyPr/>
          <a:lstStyle/>
          <a:p>
            <a:pPr algn="ctr"/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471" y="881742"/>
            <a:ext cx="11103429" cy="56823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 err="1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с </a:t>
            </a:r>
            <a:r>
              <a:rPr lang="ru-RU" dirty="0" err="1">
                <a:solidFill>
                  <a:srgbClr val="7030A0"/>
                </a:solidFill>
              </a:rPr>
              <a:t>окр</a:t>
            </a:r>
            <a:r>
              <a:rPr lang="ru-RU" dirty="0">
                <a:solidFill>
                  <a:srgbClr val="7030A0"/>
                </a:solidFill>
              </a:rPr>
              <a:t>. «История родного города Ярославля</a:t>
            </a:r>
            <a:r>
              <a:rPr lang="ru-RU" dirty="0" smtClean="0">
                <a:solidFill>
                  <a:srgbClr val="7030A0"/>
                </a:solidFill>
              </a:rPr>
              <a:t>» Презентация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*</a:t>
            </a:r>
            <a:r>
              <a:rPr lang="ru-RU" dirty="0" err="1"/>
              <a:t>Озн</a:t>
            </a:r>
            <a:r>
              <a:rPr lang="ru-RU" dirty="0"/>
              <a:t>. с </a:t>
            </a:r>
            <a:r>
              <a:rPr lang="ru-RU" dirty="0" err="1"/>
              <a:t>окр</a:t>
            </a:r>
            <a:r>
              <a:rPr lang="ru-RU" dirty="0"/>
              <a:t>. «Профессия архитектор</a:t>
            </a:r>
            <a:r>
              <a:rPr lang="ru-RU" dirty="0" smtClean="0"/>
              <a:t>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 err="1" smtClean="0">
                <a:solidFill>
                  <a:srgbClr val="7030A0"/>
                </a:solidFill>
              </a:rPr>
              <a:t>Озн.с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окр</a:t>
            </a:r>
            <a:r>
              <a:rPr lang="ru-RU" dirty="0" smtClean="0">
                <a:solidFill>
                  <a:srgbClr val="7030A0"/>
                </a:solidFill>
              </a:rPr>
              <a:t>. «Дома. Тропинка времени» Презентация (от пещеры до небоскреба)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*</a:t>
            </a:r>
            <a:r>
              <a:rPr lang="ru-RU" dirty="0" err="1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С </a:t>
            </a:r>
            <a:r>
              <a:rPr lang="ru-RU" dirty="0" err="1">
                <a:solidFill>
                  <a:srgbClr val="7030A0"/>
                </a:solidFill>
              </a:rPr>
              <a:t>окр</a:t>
            </a:r>
            <a:r>
              <a:rPr lang="ru-RU" dirty="0">
                <a:solidFill>
                  <a:srgbClr val="7030A0"/>
                </a:solidFill>
              </a:rPr>
              <a:t>. «Что нам </a:t>
            </a:r>
            <a:r>
              <a:rPr lang="ru-RU" dirty="0" smtClean="0">
                <a:solidFill>
                  <a:srgbClr val="7030A0"/>
                </a:solidFill>
              </a:rPr>
              <a:t>стоит дом </a:t>
            </a:r>
            <a:r>
              <a:rPr lang="ru-RU" dirty="0">
                <a:solidFill>
                  <a:srgbClr val="7030A0"/>
                </a:solidFill>
              </a:rPr>
              <a:t>построить?» презентация </a:t>
            </a:r>
            <a:r>
              <a:rPr lang="ru-RU" dirty="0" smtClean="0">
                <a:solidFill>
                  <a:srgbClr val="7030A0"/>
                </a:solidFill>
              </a:rPr>
              <a:t>(Знакомство </a:t>
            </a:r>
            <a:r>
              <a:rPr lang="ru-RU" dirty="0">
                <a:solidFill>
                  <a:srgbClr val="7030A0"/>
                </a:solidFill>
              </a:rPr>
              <a:t>со строительными </a:t>
            </a:r>
            <a:r>
              <a:rPr lang="ru-RU" dirty="0" smtClean="0">
                <a:solidFill>
                  <a:srgbClr val="7030A0"/>
                </a:solidFill>
              </a:rPr>
              <a:t>профессиями)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*</a:t>
            </a:r>
            <a:r>
              <a:rPr lang="ru-RU" dirty="0" err="1"/>
              <a:t>Озн</a:t>
            </a:r>
            <a:r>
              <a:rPr lang="ru-RU" dirty="0"/>
              <a:t>. с </a:t>
            </a:r>
            <a:r>
              <a:rPr lang="ru-RU" dirty="0" err="1"/>
              <a:t>окр</a:t>
            </a:r>
            <a:r>
              <a:rPr lang="ru-RU" dirty="0"/>
              <a:t>. «Какую работу выполняет архитектор-реставратор»,  «Кто охраняет объекты культурного наследия» (Гость группы </a:t>
            </a:r>
            <a:r>
              <a:rPr lang="ru-RU" dirty="0" err="1"/>
              <a:t>Овчинникова</a:t>
            </a:r>
            <a:r>
              <a:rPr lang="ru-RU" dirty="0"/>
              <a:t> С.А.) </a:t>
            </a:r>
          </a:p>
          <a:p>
            <a:r>
              <a:rPr lang="ru-RU" dirty="0"/>
              <a:t>*</a:t>
            </a:r>
            <a:r>
              <a:rPr lang="ru-RU" dirty="0" err="1"/>
              <a:t>Озн</a:t>
            </a:r>
            <a:r>
              <a:rPr lang="ru-RU" dirty="0"/>
              <a:t>. С </a:t>
            </a:r>
            <a:r>
              <a:rPr lang="ru-RU" dirty="0" err="1"/>
              <a:t>окр</a:t>
            </a:r>
            <a:r>
              <a:rPr lang="ru-RU" dirty="0"/>
              <a:t>. Беседа «Зачем в строительстве дома нужен цемент и бетон»</a:t>
            </a:r>
          </a:p>
          <a:p>
            <a:r>
              <a:rPr lang="ru-RU" dirty="0">
                <a:solidFill>
                  <a:srgbClr val="7030A0"/>
                </a:solidFill>
              </a:rPr>
              <a:t>*</a:t>
            </a:r>
            <a:r>
              <a:rPr lang="ru-RU" dirty="0" err="1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 с </a:t>
            </a:r>
            <a:r>
              <a:rPr lang="ru-RU" dirty="0" err="1">
                <a:solidFill>
                  <a:srgbClr val="7030A0"/>
                </a:solidFill>
              </a:rPr>
              <a:t>окр</a:t>
            </a:r>
            <a:r>
              <a:rPr lang="ru-RU" dirty="0">
                <a:solidFill>
                  <a:srgbClr val="7030A0"/>
                </a:solidFill>
              </a:rPr>
              <a:t>. «Как делают кирпичи» (презентация)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 err="1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rgbClr val="7030A0"/>
                </a:solidFill>
              </a:rPr>
              <a:t>с </a:t>
            </a:r>
            <a:r>
              <a:rPr lang="ru-RU" dirty="0" err="1" smtClean="0">
                <a:solidFill>
                  <a:srgbClr val="7030A0"/>
                </a:solidFill>
              </a:rPr>
              <a:t>окр</a:t>
            </a:r>
            <a:r>
              <a:rPr lang="ru-RU" dirty="0" smtClean="0">
                <a:solidFill>
                  <a:srgbClr val="7030A0"/>
                </a:solidFill>
              </a:rPr>
              <a:t>. Презентация </a:t>
            </a:r>
            <a:r>
              <a:rPr lang="ru-RU" dirty="0">
                <a:solidFill>
                  <a:srgbClr val="7030A0"/>
                </a:solidFill>
              </a:rPr>
              <a:t>«Откуда в наш дом приходит вода и куда она уходит?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 err="1" smtClean="0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с </a:t>
            </a:r>
            <a:r>
              <a:rPr lang="ru-RU" dirty="0" err="1" smtClean="0">
                <a:solidFill>
                  <a:srgbClr val="7030A0"/>
                </a:solidFill>
              </a:rPr>
              <a:t>окр</a:t>
            </a:r>
            <a:r>
              <a:rPr lang="ru-RU" dirty="0" smtClean="0">
                <a:solidFill>
                  <a:srgbClr val="7030A0"/>
                </a:solidFill>
              </a:rPr>
              <a:t>. «</a:t>
            </a:r>
            <a:r>
              <a:rPr lang="ru-RU" dirty="0">
                <a:solidFill>
                  <a:srgbClr val="7030A0"/>
                </a:solidFill>
              </a:rPr>
              <a:t>Достопримечательности нашего города Ярославля</a:t>
            </a:r>
            <a:r>
              <a:rPr lang="ru-RU" dirty="0" smtClean="0">
                <a:solidFill>
                  <a:srgbClr val="7030A0"/>
                </a:solidFill>
              </a:rPr>
              <a:t>» Презентация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Озн</a:t>
            </a:r>
            <a:r>
              <a:rPr lang="ru-RU" dirty="0">
                <a:solidFill>
                  <a:srgbClr val="7030A0"/>
                </a:solidFill>
              </a:rPr>
              <a:t>. С </a:t>
            </a:r>
            <a:r>
              <a:rPr lang="ru-RU" dirty="0" err="1">
                <a:solidFill>
                  <a:srgbClr val="7030A0"/>
                </a:solidFill>
              </a:rPr>
              <a:t>окр</a:t>
            </a:r>
            <a:r>
              <a:rPr lang="ru-RU" dirty="0">
                <a:solidFill>
                  <a:srgbClr val="7030A0"/>
                </a:solidFill>
              </a:rPr>
              <a:t>. </a:t>
            </a:r>
            <a:r>
              <a:rPr lang="ru-RU" dirty="0" smtClean="0">
                <a:solidFill>
                  <a:srgbClr val="7030A0"/>
                </a:solidFill>
              </a:rPr>
              <a:t>«Знаменитые люди Ярославля» Презентация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*</a:t>
            </a:r>
            <a:r>
              <a:rPr lang="ru-RU" dirty="0" err="1">
                <a:solidFill>
                  <a:srgbClr val="7030A0"/>
                </a:solidFill>
              </a:rPr>
              <a:t>О</a:t>
            </a:r>
            <a:r>
              <a:rPr lang="ru-RU" dirty="0" err="1" smtClean="0">
                <a:solidFill>
                  <a:srgbClr val="7030A0"/>
                </a:solidFill>
              </a:rPr>
              <a:t>зн</a:t>
            </a:r>
            <a:r>
              <a:rPr lang="ru-RU" dirty="0" smtClean="0">
                <a:solidFill>
                  <a:srgbClr val="7030A0"/>
                </a:solidFill>
              </a:rPr>
              <a:t>. с </a:t>
            </a:r>
            <a:r>
              <a:rPr lang="ru-RU" dirty="0" err="1" smtClean="0">
                <a:solidFill>
                  <a:srgbClr val="7030A0"/>
                </a:solidFill>
              </a:rPr>
              <a:t>окр</a:t>
            </a:r>
            <a:r>
              <a:rPr lang="ru-RU" dirty="0" smtClean="0">
                <a:solidFill>
                  <a:srgbClr val="7030A0"/>
                </a:solidFill>
              </a:rPr>
              <a:t>. «Архитектурные элементы в постройках» Презентация 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/>
              <a:t>*</a:t>
            </a:r>
            <a:r>
              <a:rPr lang="ru-RU" dirty="0" err="1"/>
              <a:t>Озн</a:t>
            </a:r>
            <a:r>
              <a:rPr lang="ru-RU" dirty="0"/>
              <a:t>. С </a:t>
            </a:r>
            <a:r>
              <a:rPr lang="ru-RU" dirty="0" err="1"/>
              <a:t>окр</a:t>
            </a:r>
            <a:r>
              <a:rPr lang="ru-RU" dirty="0"/>
              <a:t>. Беседа «Кто делает город красивым»</a:t>
            </a:r>
          </a:p>
          <a:p>
            <a:r>
              <a:rPr lang="ru-RU" dirty="0"/>
              <a:t>*ФЭМП </a:t>
            </a:r>
            <a:r>
              <a:rPr lang="ru-RU" dirty="0" err="1"/>
              <a:t>коврограф</a:t>
            </a:r>
            <a:r>
              <a:rPr lang="ru-RU" dirty="0"/>
              <a:t> «Построй дом из геометрических фигур», «Сосчитай этажи», «Кто живет в… ряду, в… столбце»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4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46958"/>
            <a:ext cx="9905998" cy="783772"/>
          </a:xfrm>
        </p:spPr>
        <p:txBody>
          <a:bodyPr>
            <a:normAutofit/>
          </a:bodyPr>
          <a:lstStyle/>
          <a:p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071154"/>
            <a:ext cx="10894423" cy="5499464"/>
          </a:xfrm>
        </p:spPr>
        <p:txBody>
          <a:bodyPr>
            <a:normAutofit/>
          </a:bodyPr>
          <a:lstStyle/>
          <a:p>
            <a:r>
              <a:rPr lang="ru-RU" b="1" dirty="0" smtClean="0"/>
              <a:t>*</a:t>
            </a:r>
            <a:r>
              <a:rPr lang="ru-RU" dirty="0"/>
              <a:t>Р</a:t>
            </a:r>
            <a:r>
              <a:rPr lang="ru-RU" dirty="0" smtClean="0"/>
              <a:t>учной </a:t>
            </a:r>
            <a:r>
              <a:rPr lang="ru-RU" dirty="0"/>
              <a:t>труд.</a:t>
            </a:r>
            <a:r>
              <a:rPr lang="ru-RU" b="1" dirty="0"/>
              <a:t> </a:t>
            </a:r>
            <a:r>
              <a:rPr lang="ru-RU" dirty="0"/>
              <a:t>«Дом из бревен» (коллективная работа)</a:t>
            </a:r>
          </a:p>
          <a:p>
            <a:r>
              <a:rPr lang="ru-RU" dirty="0" smtClean="0"/>
              <a:t>*Рисование</a:t>
            </a:r>
            <a:r>
              <a:rPr lang="ru-RU" b="1" dirty="0" smtClean="0"/>
              <a:t> </a:t>
            </a:r>
            <a:r>
              <a:rPr lang="ru-RU" dirty="0"/>
              <a:t>«Мы строители</a:t>
            </a:r>
            <a:r>
              <a:rPr lang="ru-RU" dirty="0" smtClean="0"/>
              <a:t>», «Дом моей мечты»</a:t>
            </a:r>
            <a:endParaRPr lang="ru-RU" dirty="0"/>
          </a:p>
          <a:p>
            <a:r>
              <a:rPr lang="ru-RU" dirty="0" smtClean="0"/>
              <a:t>*Аппликация</a:t>
            </a:r>
            <a:r>
              <a:rPr lang="ru-RU" b="1" dirty="0" smtClean="0"/>
              <a:t> </a:t>
            </a:r>
            <a:r>
              <a:rPr lang="ru-RU" dirty="0"/>
              <a:t>«Город будущего» (коллективная работа)</a:t>
            </a:r>
          </a:p>
          <a:p>
            <a:r>
              <a:rPr lang="ru-RU" dirty="0" smtClean="0"/>
              <a:t>*Конструирование </a:t>
            </a:r>
            <a:r>
              <a:rPr lang="ru-RU" dirty="0"/>
              <a:t>по схеме из геометрических фигур «Дом» </a:t>
            </a:r>
          </a:p>
          <a:p>
            <a:r>
              <a:rPr lang="ru-RU" dirty="0" smtClean="0"/>
              <a:t>*Аппликация </a:t>
            </a:r>
            <a:r>
              <a:rPr lang="ru-RU" dirty="0"/>
              <a:t>«Реставрация домов»</a:t>
            </a:r>
          </a:p>
          <a:p>
            <a:r>
              <a:rPr lang="ru-RU" dirty="0"/>
              <a:t>*Оригами «Дом»</a:t>
            </a:r>
          </a:p>
        </p:txBody>
      </p:sp>
      <p:pic>
        <p:nvPicPr>
          <p:cNvPr id="1026" name="Picture 2" descr="http://i.ytimg.com/vi/OZioO5aeHhY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47" y="3991857"/>
            <a:ext cx="5550958" cy="257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5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79614"/>
            <a:ext cx="9905998" cy="751115"/>
          </a:xfrm>
        </p:spPr>
        <p:txBody>
          <a:bodyPr/>
          <a:lstStyle/>
          <a:p>
            <a:pPr algn="ctr"/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930728"/>
            <a:ext cx="9905999" cy="551905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Речевое развитие</a:t>
            </a:r>
          </a:p>
          <a:p>
            <a:r>
              <a:rPr lang="ru-RU" dirty="0">
                <a:solidFill>
                  <a:srgbClr val="7030A0"/>
                </a:solidFill>
              </a:rPr>
              <a:t>*Составление рассказа по описанию «Дом, в котором я живу» (по схеме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dirty="0">
                <a:solidFill>
                  <a:srgbClr val="7030A0"/>
                </a:solidFill>
              </a:rPr>
              <a:t>*Составление рассказа по </a:t>
            </a:r>
            <a:r>
              <a:rPr lang="ru-RU" dirty="0" smtClean="0">
                <a:solidFill>
                  <a:srgbClr val="7030A0"/>
                </a:solidFill>
              </a:rPr>
              <a:t>описанию «Домик сказочного героя» (</a:t>
            </a:r>
            <a:r>
              <a:rPr lang="ru-RU" dirty="0" err="1" smtClean="0">
                <a:solidFill>
                  <a:srgbClr val="7030A0"/>
                </a:solidFill>
              </a:rPr>
              <a:t>фланелеграф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/>
              <a:t>Разучивание физкультминутки </a:t>
            </a:r>
            <a:r>
              <a:rPr lang="ru-RU" dirty="0"/>
              <a:t>«Рано утром мы встаем»</a:t>
            </a:r>
          </a:p>
          <a:p>
            <a:r>
              <a:rPr lang="ru-RU" dirty="0"/>
              <a:t>*Пальчиковая гимнастика «Дом», «Братцы» «Наша квартира»</a:t>
            </a:r>
          </a:p>
          <a:p>
            <a:r>
              <a:rPr lang="ru-RU" dirty="0"/>
              <a:t>*Чтение худ. Литературы «Чем пахнут ремесла» (</a:t>
            </a:r>
            <a:r>
              <a:rPr lang="ru-RU" dirty="0" err="1"/>
              <a:t>Д.Родари</a:t>
            </a:r>
            <a:r>
              <a:rPr lang="ru-RU" dirty="0"/>
              <a:t>)</a:t>
            </a:r>
          </a:p>
          <a:p>
            <a:r>
              <a:rPr lang="ru-RU" dirty="0"/>
              <a:t>* «Сказка про строителя и золотую рыбку» (Ревю)</a:t>
            </a:r>
          </a:p>
          <a:p>
            <a:r>
              <a:rPr lang="ru-RU" dirty="0"/>
              <a:t>* </a:t>
            </a:r>
            <a:r>
              <a:rPr lang="ru-RU" dirty="0" smtClean="0"/>
              <a:t>«На </a:t>
            </a:r>
            <a:r>
              <a:rPr lang="ru-RU" dirty="0"/>
              <a:t>стройке» (</a:t>
            </a:r>
            <a:r>
              <a:rPr lang="ru-RU" dirty="0" err="1"/>
              <a:t>Домаренок</a:t>
            </a:r>
            <a:r>
              <a:rPr lang="ru-RU" dirty="0"/>
              <a:t>). Пересказ </a:t>
            </a:r>
          </a:p>
          <a:p>
            <a:r>
              <a:rPr lang="ru-RU" dirty="0"/>
              <a:t>*Загадывание загадок о строительных профессиях (папка с загадками)</a:t>
            </a:r>
          </a:p>
          <a:p>
            <a:r>
              <a:rPr lang="ru-RU" dirty="0"/>
              <a:t>*Чтение стихов о строителях разных </a:t>
            </a:r>
            <a:r>
              <a:rPr lang="ru-RU" dirty="0" smtClean="0"/>
              <a:t>профессий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*Знакомство со словарем: фасад дома, коробка дома,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ентиляционная система, наличник, план, чертеж, проект, арка, балясина,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балистрада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колонада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балкон, незнакомые профессии (прораб), реставрация и др.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4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157" y="163286"/>
            <a:ext cx="11201400" cy="767443"/>
          </a:xfrm>
        </p:spPr>
        <p:txBody>
          <a:bodyPr/>
          <a:lstStyle/>
          <a:p>
            <a:r>
              <a:rPr lang="ru-RU" dirty="0" smtClean="0"/>
              <a:t>Социально-коммуникативное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930729"/>
            <a:ext cx="9905999" cy="573132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*Труд. «В чистом доме-дышится легче». Уборка стеллажей в группе, </a:t>
            </a:r>
            <a:r>
              <a:rPr lang="ru-RU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разбор конструкторов по видам,   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уголке природы. 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Этическая беседа 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«Бережное отношение к объектам культурного наследия»</a:t>
            </a:r>
            <a:endParaRPr lang="ru-RU" sz="1800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Дид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Игра «Профессии»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*Сюжет рол игра «Мы строим дом» (от архитектора до строителя)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*Театр. игра «Три поросенка»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ru-RU" dirty="0" err="1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Дид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игра «Реставратор» (разрезные картинки)</a:t>
            </a:r>
            <a:endParaRPr lang="ru-RU" sz="1800" dirty="0">
              <a:solidFill>
                <a:srgbClr val="7030A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Дид</a:t>
            </a: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игра «Кому что нужно для работы» (картинки с профессиями) 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*Дидактическая игра «Что сначала, что потом» (дом)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*ОБЖ «Стройка-не место для игр»</a:t>
            </a:r>
            <a:endParaRPr lang="ru-RU" sz="1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ru-RU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Дид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игра «Покажи жестами строительную профессию»</a:t>
            </a:r>
            <a:endParaRPr lang="ru-RU" sz="18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79614"/>
            <a:ext cx="9905998" cy="898072"/>
          </a:xfrm>
        </p:spPr>
        <p:txBody>
          <a:bodyPr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077686"/>
            <a:ext cx="9905999" cy="5225143"/>
          </a:xfrm>
        </p:spPr>
        <p:txBody>
          <a:bodyPr/>
          <a:lstStyle/>
          <a:p>
            <a:r>
              <a:rPr lang="ru-RU" dirty="0" smtClean="0"/>
              <a:t>*Подвижные игра </a:t>
            </a:r>
            <a:r>
              <a:rPr lang="ru-RU" dirty="0"/>
              <a:t>«Золотые ворота</a:t>
            </a:r>
            <a:r>
              <a:rPr lang="ru-RU" dirty="0" smtClean="0"/>
              <a:t>»,</a:t>
            </a:r>
          </a:p>
          <a:p>
            <a:r>
              <a:rPr lang="ru-RU" dirty="0"/>
              <a:t>* Подвижные игра «</a:t>
            </a:r>
            <a:r>
              <a:rPr lang="ru-RU" dirty="0" smtClean="0"/>
              <a:t>1,2,3-в </a:t>
            </a:r>
            <a:r>
              <a:rPr lang="ru-RU" dirty="0"/>
              <a:t>деревянный дом беги»</a:t>
            </a:r>
          </a:p>
          <a:p>
            <a:r>
              <a:rPr lang="ru-RU" dirty="0"/>
              <a:t>*физкультминутка «Рано утром мы встаем»</a:t>
            </a:r>
          </a:p>
          <a:p>
            <a:r>
              <a:rPr lang="ru-RU" dirty="0"/>
              <a:t>*физкультминутка «Не пропусти профессию</a:t>
            </a:r>
            <a:r>
              <a:rPr lang="ru-RU" dirty="0" smtClean="0"/>
              <a:t>»</a:t>
            </a:r>
          </a:p>
          <a:p>
            <a:r>
              <a:rPr lang="ru-RU" dirty="0" smtClean="0"/>
              <a:t>*Игра «Перевертыши»	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* Подвижная </a:t>
            </a:r>
            <a:r>
              <a:rPr lang="ru-RU" dirty="0"/>
              <a:t>игра: «Любимый город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 smtClean="0"/>
              <a:t>*Подвижная </a:t>
            </a:r>
            <a:r>
              <a:rPr lang="ru-RU" dirty="0"/>
              <a:t>игра «Найди свой город»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52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786" y="163286"/>
            <a:ext cx="10874828" cy="1191985"/>
          </a:xfrm>
        </p:spPr>
        <p:txBody>
          <a:bodyPr/>
          <a:lstStyle/>
          <a:p>
            <a:pPr algn="ctr"/>
            <a:r>
              <a:rPr lang="ru-RU" dirty="0" smtClean="0"/>
              <a:t>Формы взаимодействия с семьей и соц. партнерами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355271"/>
            <a:ext cx="11478984" cy="53557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*</a:t>
            </a:r>
            <a:r>
              <a:rPr lang="ru-RU" dirty="0"/>
              <a:t>Гость группы (</a:t>
            </a:r>
            <a:r>
              <a:rPr lang="ru-RU" dirty="0" err="1"/>
              <a:t>Овчинникова</a:t>
            </a:r>
            <a:r>
              <a:rPr lang="ru-RU" dirty="0"/>
              <a:t> С.А.) по теме: «Какую работу выполняет архитектор-реставратор»; «Кто охраняет объекты культурного наследия»</a:t>
            </a:r>
          </a:p>
          <a:p>
            <a:pPr marL="0" indent="0">
              <a:buNone/>
            </a:pPr>
            <a:r>
              <a:rPr lang="ru-RU" dirty="0" smtClean="0"/>
              <a:t>*Консультации </a:t>
            </a:r>
            <a:r>
              <a:rPr lang="ru-RU" dirty="0"/>
              <a:t>для родителей:</a:t>
            </a:r>
          </a:p>
          <a:p>
            <a:r>
              <a:rPr lang="ru-RU" dirty="0"/>
              <a:t> - «Как воспитать любознательного ребенка», </a:t>
            </a:r>
          </a:p>
          <a:p>
            <a:r>
              <a:rPr lang="ru-RU" dirty="0"/>
              <a:t>- «Как прививать любовь детей к родному краю»</a:t>
            </a:r>
          </a:p>
          <a:p>
            <a:r>
              <a:rPr lang="ru-RU" dirty="0"/>
              <a:t>- «Развитие творческих способностей детей»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/>
              <a:t>Тематическая консультация для родителей «Консультация для родителей «Как сделать проект интересным для ребенка».</a:t>
            </a:r>
          </a:p>
          <a:p>
            <a:r>
              <a:rPr lang="ru-RU" dirty="0"/>
              <a:t> (беседа, рассматривание достопримечательностей города, выбор родителями объекта) </a:t>
            </a:r>
          </a:p>
          <a:p>
            <a:r>
              <a:rPr lang="ru-RU" dirty="0"/>
              <a:t>*Составление и написание родителями и детьми мини-доклада выбранного объекта города Ярославля.) </a:t>
            </a:r>
          </a:p>
          <a:p>
            <a:r>
              <a:rPr lang="ru-RU" dirty="0"/>
              <a:t>*Совместный праздник с родителями и детьми с чаепитием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3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426" y="250723"/>
            <a:ext cx="10368985" cy="606158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7030A0"/>
                </a:solidFill>
              </a:rPr>
              <a:t>ИНФОРМАЦИОННАЯ </a:t>
            </a:r>
            <a:r>
              <a:rPr lang="ru-RU" b="1" dirty="0">
                <a:solidFill>
                  <a:srgbClr val="7030A0"/>
                </a:solidFill>
              </a:rPr>
              <a:t>КАРТА </a:t>
            </a:r>
            <a:r>
              <a:rPr lang="ru-RU" b="1" dirty="0" smtClean="0">
                <a:solidFill>
                  <a:srgbClr val="7030A0"/>
                </a:solidFill>
              </a:rPr>
              <a:t>ПРОЕКТА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b="1" dirty="0" smtClean="0"/>
              <a:t> </a:t>
            </a:r>
            <a:r>
              <a:rPr lang="ru-RU" b="1" dirty="0"/>
              <a:t>название проекта</a:t>
            </a:r>
            <a:r>
              <a:rPr lang="ru-RU" dirty="0"/>
              <a:t>: </a:t>
            </a:r>
            <a:r>
              <a:rPr lang="ru-RU" dirty="0" smtClean="0"/>
              <a:t>«Архитектор-реставратор»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b="1" dirty="0" smtClean="0"/>
              <a:t>Автор </a:t>
            </a:r>
            <a:r>
              <a:rPr lang="ru-RU" b="1" dirty="0"/>
              <a:t>проекта</a:t>
            </a:r>
            <a:r>
              <a:rPr lang="ru-RU" b="1" dirty="0" smtClean="0"/>
              <a:t>: </a:t>
            </a:r>
            <a:r>
              <a:rPr lang="ru-RU" b="1" dirty="0" err="1" smtClean="0"/>
              <a:t>Еремеева</a:t>
            </a:r>
            <a:r>
              <a:rPr lang="ru-RU" b="1" dirty="0" smtClean="0"/>
              <a:t> Л.Б.  </a:t>
            </a:r>
            <a:br>
              <a:rPr lang="ru-RU" b="1" dirty="0" smtClean="0"/>
            </a:br>
            <a:r>
              <a:rPr lang="ru-RU" b="1" dirty="0" smtClean="0"/>
              <a:t>     Продолжительность проекта: краткосрочный (3 недели)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Тип </a:t>
            </a:r>
            <a:r>
              <a:rPr lang="ru-RU" b="1" dirty="0"/>
              <a:t>проекта</a:t>
            </a:r>
            <a:r>
              <a:rPr lang="ru-RU" b="1" dirty="0" smtClean="0"/>
              <a:t>: познавательно-творческий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Участники </a:t>
            </a:r>
            <a:r>
              <a:rPr lang="ru-RU" b="1" dirty="0"/>
              <a:t>проекта</a:t>
            </a:r>
            <a:r>
              <a:rPr lang="ru-RU" b="1" dirty="0" smtClean="0"/>
              <a:t>: воспитатели, дети, родители, гость группы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r>
              <a:rPr lang="ru-RU" b="1" dirty="0" smtClean="0"/>
              <a:t>Возраст </a:t>
            </a:r>
            <a:r>
              <a:rPr lang="ru-RU" b="1" dirty="0"/>
              <a:t>детей</a:t>
            </a:r>
            <a:r>
              <a:rPr lang="ru-RU" b="1" dirty="0" smtClean="0"/>
              <a:t>: старший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4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95944"/>
            <a:ext cx="9905998" cy="1094013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деятельность детей-организация развивающей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89957"/>
            <a:ext cx="9905999" cy="5241472"/>
          </a:xfrm>
        </p:spPr>
        <p:txBody>
          <a:bodyPr/>
          <a:lstStyle/>
          <a:p>
            <a:r>
              <a:rPr lang="ru-RU" dirty="0" smtClean="0"/>
              <a:t>Самостоятельное </a:t>
            </a:r>
            <a:r>
              <a:rPr lang="ru-RU" dirty="0"/>
              <a:t>рассматривание книг, иллюстраций с архитектурными </a:t>
            </a:r>
            <a:r>
              <a:rPr lang="ru-RU" dirty="0" smtClean="0"/>
              <a:t>зданиями, достопримечательностями города</a:t>
            </a:r>
            <a:endParaRPr lang="ru-RU" dirty="0"/>
          </a:p>
          <a:p>
            <a:r>
              <a:rPr lang="ru-RU" dirty="0" smtClean="0"/>
              <a:t>Самостоятельная </a:t>
            </a:r>
            <a:r>
              <a:rPr lang="ru-RU" dirty="0"/>
              <a:t>игровая деятельность детей</a:t>
            </a:r>
          </a:p>
          <a:p>
            <a:r>
              <a:rPr lang="ru-RU" dirty="0" smtClean="0"/>
              <a:t>Самостоятельная </a:t>
            </a:r>
            <a:r>
              <a:rPr lang="ru-RU" dirty="0"/>
              <a:t>изо - деятельность, с использованием трафаретов, рисование по замыслу, реставрация (аппликация) «Найди и замени, какой детали не хватает»</a:t>
            </a:r>
          </a:p>
          <a:p>
            <a:r>
              <a:rPr lang="ru-RU" dirty="0" smtClean="0"/>
              <a:t>Самостоятельная </a:t>
            </a:r>
            <a:r>
              <a:rPr lang="ru-RU" dirty="0"/>
              <a:t>работа с </a:t>
            </a:r>
            <a:r>
              <a:rPr lang="ru-RU" dirty="0" smtClean="0"/>
              <a:t>соленым тестом</a:t>
            </a:r>
            <a:r>
              <a:rPr lang="ru-RU" dirty="0"/>
              <a:t>, </a:t>
            </a:r>
            <a:r>
              <a:rPr lang="ru-RU" dirty="0" smtClean="0"/>
              <a:t>пластилином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39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2272"/>
            <a:ext cx="9905998" cy="6106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педагоги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6" y="822960"/>
            <a:ext cx="10472645" cy="59305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Реализация </a:t>
            </a:r>
            <a:r>
              <a:rPr lang="ru-RU" sz="2000" dirty="0"/>
              <a:t>проекта с системным включением всех участников ВОП.</a:t>
            </a:r>
          </a:p>
          <a:p>
            <a:r>
              <a:rPr lang="ru-RU" sz="2000" dirty="0" smtClean="0"/>
              <a:t>Обобщение  </a:t>
            </a:r>
            <a:r>
              <a:rPr lang="ru-RU" sz="2000" dirty="0"/>
              <a:t>методического материала.</a:t>
            </a:r>
          </a:p>
          <a:p>
            <a:r>
              <a:rPr lang="ru-RU" sz="2000" dirty="0" smtClean="0"/>
              <a:t>Подбор дидактического, наглядного, </a:t>
            </a:r>
            <a:r>
              <a:rPr lang="ru-RU" sz="2000" dirty="0"/>
              <a:t>информационного  материалов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u="sng" dirty="0">
                <a:solidFill>
                  <a:srgbClr val="002060"/>
                </a:solidFill>
              </a:rPr>
              <a:t>Подбор презентаций</a:t>
            </a:r>
          </a:p>
          <a:p>
            <a:r>
              <a:rPr lang="ru-RU" sz="2000" dirty="0"/>
              <a:t> «Что нам стоит дом построить?» презентация Знакомство со строительными профессиями</a:t>
            </a:r>
            <a:r>
              <a:rPr lang="ru-RU" sz="2000" dirty="0" smtClean="0"/>
              <a:t>,</a:t>
            </a:r>
          </a:p>
          <a:p>
            <a:r>
              <a:rPr lang="ru-RU" sz="2000" dirty="0"/>
              <a:t>«Дома. Тропинка времени» </a:t>
            </a:r>
          </a:p>
          <a:p>
            <a:r>
              <a:rPr lang="ru-RU" sz="2000" dirty="0"/>
              <a:t>«Знаменитые люди Ярославля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«Как делают кирпичи» </a:t>
            </a:r>
          </a:p>
          <a:p>
            <a:r>
              <a:rPr lang="ru-RU" sz="2000" dirty="0"/>
              <a:t> «Откуда в наш дом приходит вода и куда она уходит?</a:t>
            </a:r>
          </a:p>
          <a:p>
            <a:r>
              <a:rPr lang="ru-RU" sz="2000" dirty="0"/>
              <a:t>«Достопримечательности нашего города Ярославля</a:t>
            </a:r>
            <a:r>
              <a:rPr lang="ru-RU" sz="2000" dirty="0" smtClean="0"/>
              <a:t>»</a:t>
            </a:r>
          </a:p>
          <a:p>
            <a:r>
              <a:rPr lang="ru-RU" sz="2000" dirty="0" smtClean="0"/>
              <a:t>« Архитектурные элементы </a:t>
            </a:r>
            <a:r>
              <a:rPr lang="ru-RU" sz="2000" smtClean="0"/>
              <a:t>в постройках»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760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278836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4800" dirty="0" smtClean="0"/>
              <a:t>    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Mistral" panose="03090702030407020403" pitchFamily="66" charset="0"/>
              </a:rPr>
              <a:t>СПАСИБО ЗА ВНИМАНИЕ !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190500"/>
            <a:ext cx="9905999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</a:rPr>
              <a:t>Цель </a:t>
            </a:r>
            <a:r>
              <a:rPr lang="ru-RU" sz="2400" b="1" u="sng" dirty="0" err="1" smtClean="0">
                <a:solidFill>
                  <a:srgbClr val="7030A0"/>
                </a:solidFill>
              </a:rPr>
              <a:t>прОекта</a:t>
            </a:r>
            <a:r>
              <a:rPr lang="ru-RU" sz="2400" b="1" u="sng" dirty="0" smtClean="0">
                <a:solidFill>
                  <a:srgbClr val="7030A0"/>
                </a:solidFill>
              </a:rPr>
              <a:t>: </a:t>
            </a:r>
            <a:r>
              <a:rPr lang="ru-RU" sz="2400" dirty="0" smtClean="0">
                <a:solidFill>
                  <a:srgbClr val="7030A0"/>
                </a:solidFill>
              </a:rPr>
              <a:t>ПОЗНАКОМИТЬ С ПРОФЕССИЯМИ АРХИТЕКТОРА И АРХИТЕКТОРА-РЕСТАВРАТОРА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710" y="1181100"/>
            <a:ext cx="10659290" cy="54940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b="1" u="sng" dirty="0" smtClean="0">
                <a:solidFill>
                  <a:srgbClr val="002060"/>
                </a:solidFill>
              </a:rPr>
              <a:t>ЗАДАЧИ: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Сформировать знания детей о профессии архитектора; архитектора-реставратора;</a:t>
            </a:r>
          </a:p>
          <a:p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ать </a:t>
            </a:r>
            <a:r>
              <a:rPr lang="ru-RU" dirty="0">
                <a:solidFill>
                  <a:srgbClr val="002060"/>
                </a:solidFill>
              </a:rPr>
              <a:t>представление об архитектуре как виде искусства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асширить </a:t>
            </a:r>
            <a:r>
              <a:rPr lang="ru-RU" dirty="0">
                <a:solidFill>
                  <a:srgbClr val="002060"/>
                </a:solidFill>
              </a:rPr>
              <a:t>знания о видах архитектуры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Обобщить знания о строительных профессиях; показать значимость профессии строителя, воспитывать уважительное отношение к человеку труда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</a:rPr>
              <a:t>Познакомить детей с инструментами и строительными материалами, которые используют люди  строительных профессий в работе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Познакомить детей</a:t>
            </a:r>
            <a:r>
              <a:rPr lang="ru-RU" dirty="0">
                <a:solidFill>
                  <a:srgbClr val="002060"/>
                </a:solidFill>
              </a:rPr>
              <a:t> с </a:t>
            </a:r>
            <a:r>
              <a:rPr lang="ru-RU" dirty="0" smtClean="0">
                <a:solidFill>
                  <a:srgbClr val="002060"/>
                </a:solidFill>
              </a:rPr>
              <a:t> достопримечательностями, архитектурными </a:t>
            </a:r>
            <a:r>
              <a:rPr lang="ru-RU" dirty="0">
                <a:solidFill>
                  <a:srgbClr val="002060"/>
                </a:solidFill>
              </a:rPr>
              <a:t>особенностями своего города.</a:t>
            </a:r>
          </a:p>
          <a:p>
            <a:r>
              <a:rPr lang="ru-RU" dirty="0">
                <a:solidFill>
                  <a:srgbClr val="00206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оспитывать </a:t>
            </a:r>
            <a:r>
              <a:rPr lang="ru-RU" dirty="0">
                <a:solidFill>
                  <a:srgbClr val="002060"/>
                </a:solidFill>
              </a:rPr>
              <a:t>уважение к труду архитектора, чувства гордости  </a:t>
            </a:r>
            <a:r>
              <a:rPr lang="ru-RU" dirty="0" smtClean="0">
                <a:solidFill>
                  <a:srgbClr val="002060"/>
                </a:solidFill>
              </a:rPr>
              <a:t>и любовь к своему городу, </a:t>
            </a:r>
            <a:r>
              <a:rPr lang="ru-RU" dirty="0">
                <a:solidFill>
                  <a:srgbClr val="002060"/>
                </a:solidFill>
              </a:rPr>
              <a:t>бережное отношение </a:t>
            </a:r>
            <a:r>
              <a:rPr lang="ru-RU" dirty="0" smtClean="0">
                <a:solidFill>
                  <a:srgbClr val="002060"/>
                </a:solidFill>
              </a:rPr>
              <a:t>к памятникам архитектуры.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8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096" y="609599"/>
            <a:ext cx="9646313" cy="293001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900" dirty="0" smtClean="0">
                <a:solidFill>
                  <a:schemeClr val="accent4"/>
                </a:solidFill>
              </a:rPr>
              <a:t>Проблема, значимая для детей, на решение которой направлен проект</a:t>
            </a:r>
            <a:br>
              <a:rPr lang="ru-RU" sz="4900" dirty="0" smtClean="0">
                <a:solidFill>
                  <a:schemeClr val="accent4"/>
                </a:solidFill>
              </a:rPr>
            </a:br>
            <a:r>
              <a:rPr lang="ru-RU" sz="4900" dirty="0" smtClean="0">
                <a:solidFill>
                  <a:srgbClr val="002060"/>
                </a:solidFill>
              </a:rPr>
              <a:t>С чего начать строить дом?</a:t>
            </a:r>
            <a:br>
              <a:rPr lang="ru-RU" sz="4900" dirty="0" smtClean="0">
                <a:solidFill>
                  <a:srgbClr val="00206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              </a:t>
            </a:r>
            <a:r>
              <a:rPr lang="ru-RU" dirty="0" smtClean="0">
                <a:solidFill>
                  <a:srgbClr val="0070C0"/>
                </a:solidFill>
              </a:rPr>
              <a:t>метод трех вопросов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3110" y="4321277"/>
            <a:ext cx="3055199" cy="6489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я знаю?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 flipV="1">
            <a:off x="1127918" y="6857998"/>
            <a:ext cx="320873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4766" y="4321277"/>
            <a:ext cx="3184385" cy="6489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хочу узнать?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04213" y="6812279"/>
            <a:ext cx="319583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125096" y="4321277"/>
            <a:ext cx="2922313" cy="916929"/>
          </a:xfrm>
        </p:spPr>
        <p:txBody>
          <a:bodyPr/>
          <a:lstStyle/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Как буду узнавать?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7970429" y="6857997"/>
            <a:ext cx="3194968" cy="24482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6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3527"/>
            <a:ext cx="9905998" cy="736188"/>
          </a:xfrm>
        </p:spPr>
        <p:txBody>
          <a:bodyPr/>
          <a:lstStyle/>
          <a:p>
            <a:pPr algn="ctr"/>
            <a:r>
              <a:rPr lang="ru-RU" dirty="0" smtClean="0"/>
              <a:t>С чего начать строить дом?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7918" y="979715"/>
            <a:ext cx="3196899" cy="473528"/>
          </a:xfrm>
        </p:spPr>
        <p:txBody>
          <a:bodyPr/>
          <a:lstStyle/>
          <a:p>
            <a:r>
              <a:rPr lang="ru-RU" sz="2000" dirty="0" smtClean="0"/>
              <a:t>Что я знаю?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342900" y="1453242"/>
            <a:ext cx="3288037" cy="5130437"/>
          </a:xfrm>
        </p:spPr>
        <p:txBody>
          <a:bodyPr/>
          <a:lstStyle/>
          <a:p>
            <a:r>
              <a:rPr lang="ru-RU" sz="1600" dirty="0"/>
              <a:t>*Сначала надо </a:t>
            </a:r>
            <a:r>
              <a:rPr lang="ru-RU" sz="1600" dirty="0" smtClean="0"/>
              <a:t>выровнять </a:t>
            </a:r>
            <a:r>
              <a:rPr lang="ru-RU" sz="1600" dirty="0"/>
              <a:t>землю</a:t>
            </a:r>
          </a:p>
          <a:p>
            <a:r>
              <a:rPr lang="ru-RU" sz="1600" dirty="0"/>
              <a:t>*Потом нужно на землю поставить кирпичи</a:t>
            </a:r>
          </a:p>
          <a:p>
            <a:r>
              <a:rPr lang="ru-RU" sz="1600" dirty="0"/>
              <a:t>*На кирпичи накладывают цемент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чтобы дом не упал</a:t>
            </a:r>
          </a:p>
          <a:p>
            <a:r>
              <a:rPr lang="ru-RU" sz="1600" dirty="0"/>
              <a:t>*После начинают делать крышу</a:t>
            </a:r>
          </a:p>
          <a:p>
            <a:r>
              <a:rPr lang="ru-RU" sz="1600" dirty="0"/>
              <a:t>*Потом ставят окна и двери</a:t>
            </a:r>
          </a:p>
          <a:p>
            <a:r>
              <a:rPr lang="ru-RU" sz="1600" dirty="0"/>
              <a:t>*Потом ставят вентиляцию</a:t>
            </a:r>
          </a:p>
          <a:p>
            <a:r>
              <a:rPr lang="ru-RU" sz="1600" dirty="0"/>
              <a:t>*А если дом высокий, то ставят лифты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14766" y="979715"/>
            <a:ext cx="3184385" cy="473528"/>
          </a:xfrm>
        </p:spPr>
        <p:txBody>
          <a:bodyPr/>
          <a:lstStyle/>
          <a:p>
            <a:r>
              <a:rPr lang="ru-RU" sz="2000" dirty="0" smtClean="0"/>
              <a:t>Что хочу узнать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3422470" y="1453243"/>
            <a:ext cx="5264328" cy="53002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*Что такое цемент?</a:t>
            </a:r>
          </a:p>
          <a:p>
            <a:pPr algn="ctr"/>
            <a:r>
              <a:rPr lang="ru-RU" dirty="0"/>
              <a:t>*Как делают кирпичи?</a:t>
            </a:r>
          </a:p>
          <a:p>
            <a:pPr algn="ctr"/>
            <a:r>
              <a:rPr lang="ru-RU" dirty="0"/>
              <a:t>*Как делают стены?</a:t>
            </a:r>
          </a:p>
          <a:p>
            <a:pPr algn="ctr"/>
            <a:r>
              <a:rPr lang="ru-RU" dirty="0"/>
              <a:t>*Кто красит стены?</a:t>
            </a:r>
          </a:p>
          <a:p>
            <a:pPr algn="ctr"/>
            <a:r>
              <a:rPr lang="ru-RU" dirty="0" smtClean="0"/>
              <a:t>*</a:t>
            </a:r>
            <a:r>
              <a:rPr lang="ru-RU" dirty="0"/>
              <a:t>Как делают батареи в доме?</a:t>
            </a:r>
          </a:p>
          <a:p>
            <a:pPr algn="ctr"/>
            <a:r>
              <a:rPr lang="ru-RU" dirty="0"/>
              <a:t>*Почему около дома идут трубы какие-то?</a:t>
            </a:r>
          </a:p>
          <a:p>
            <a:pPr algn="ctr"/>
            <a:r>
              <a:rPr lang="ru-RU" dirty="0"/>
              <a:t>*Как в доме делают трубы, по которым идет вода?</a:t>
            </a:r>
          </a:p>
          <a:p>
            <a:pPr algn="ctr"/>
            <a:r>
              <a:rPr lang="ru-RU" dirty="0"/>
              <a:t>*Как делается крыша?</a:t>
            </a:r>
          </a:p>
          <a:p>
            <a:pPr algn="ctr"/>
            <a:r>
              <a:rPr lang="ru-RU" dirty="0"/>
              <a:t>*Почему не падает потолок, как он удерживается?</a:t>
            </a:r>
          </a:p>
          <a:p>
            <a:pPr algn="ctr"/>
            <a:r>
              <a:rPr lang="ru-RU" dirty="0"/>
              <a:t>*На чем держится крыша?</a:t>
            </a:r>
          </a:p>
          <a:p>
            <a:pPr algn="ctr"/>
            <a:r>
              <a:rPr lang="ru-RU" dirty="0"/>
              <a:t>*Как делают пол в доме?</a:t>
            </a:r>
          </a:p>
          <a:p>
            <a:pPr algn="ctr"/>
            <a:r>
              <a:rPr lang="ru-RU" dirty="0"/>
              <a:t>*Зачем в доме делают вентиляцию?</a:t>
            </a:r>
          </a:p>
          <a:p>
            <a:pPr algn="ctr"/>
            <a:r>
              <a:rPr lang="ru-RU" dirty="0"/>
              <a:t>*Кто делает выключатели?</a:t>
            </a:r>
          </a:p>
          <a:p>
            <a:pPr algn="ctr"/>
            <a:r>
              <a:rPr lang="ru-RU" dirty="0"/>
              <a:t>*Как приделывается плитка?</a:t>
            </a:r>
          </a:p>
          <a:p>
            <a:pPr algn="ctr"/>
            <a:r>
              <a:rPr lang="ru-RU" dirty="0"/>
              <a:t>*Как делают окна в доме?</a:t>
            </a:r>
          </a:p>
          <a:p>
            <a:pPr algn="ctr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7852442" y="979715"/>
            <a:ext cx="3194968" cy="473528"/>
          </a:xfrm>
        </p:spPr>
        <p:txBody>
          <a:bodyPr/>
          <a:lstStyle/>
          <a:p>
            <a:r>
              <a:rPr lang="ru-RU" sz="2000" dirty="0" smtClean="0"/>
              <a:t>Как буду узнавать?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686799" y="1453243"/>
            <a:ext cx="3363685" cy="4337956"/>
          </a:xfrm>
        </p:spPr>
        <p:txBody>
          <a:bodyPr/>
          <a:lstStyle/>
          <a:p>
            <a:r>
              <a:rPr lang="ru-RU" dirty="0"/>
              <a:t>*</a:t>
            </a:r>
            <a:r>
              <a:rPr lang="ru-RU" sz="1600" dirty="0"/>
              <a:t>Вы можете рассказать </a:t>
            </a:r>
          </a:p>
          <a:p>
            <a:r>
              <a:rPr lang="ru-RU" sz="1600" dirty="0"/>
              <a:t>*Можно спросить у родителей</a:t>
            </a:r>
          </a:p>
          <a:p>
            <a:r>
              <a:rPr lang="ru-RU" sz="1600" dirty="0"/>
              <a:t>*Можно спросить у строителей</a:t>
            </a:r>
          </a:p>
          <a:p>
            <a:r>
              <a:rPr lang="ru-RU" sz="1600" dirty="0"/>
              <a:t>*Распечатать на компьютере</a:t>
            </a:r>
          </a:p>
          <a:p>
            <a:r>
              <a:rPr lang="ru-RU" sz="1600" dirty="0"/>
              <a:t>*Узнать в интернете</a:t>
            </a:r>
          </a:p>
          <a:p>
            <a:r>
              <a:rPr lang="ru-RU" sz="1600" dirty="0"/>
              <a:t>*Выбрать книгу в библиотеке</a:t>
            </a:r>
          </a:p>
          <a:p>
            <a:r>
              <a:rPr lang="ru-RU" sz="1600" dirty="0"/>
              <a:t>*Посмотреть мультик «Боб-строитель»</a:t>
            </a:r>
          </a:p>
          <a:p>
            <a:r>
              <a:rPr lang="ru-RU" sz="1600" dirty="0"/>
              <a:t>*Посмотреть мультик «Строитель Лео»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2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271558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   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> </a:t>
            </a:r>
            <a:r>
              <a:rPr lang="ru-RU" sz="5400" dirty="0" smtClean="0"/>
              <a:t>         </a:t>
            </a:r>
            <a:r>
              <a:rPr lang="ru-RU" sz="6700" b="1" dirty="0" smtClean="0">
                <a:solidFill>
                  <a:srgbClr val="7030A0"/>
                </a:solidFill>
              </a:rPr>
              <a:t>Этапы проекта</a:t>
            </a:r>
            <a:br>
              <a:rPr lang="ru-RU" sz="6700" b="1" dirty="0" smtClean="0">
                <a:solidFill>
                  <a:srgbClr val="7030A0"/>
                </a:solidFill>
              </a:rPr>
            </a:br>
            <a:r>
              <a:rPr lang="ru-RU" sz="6700" b="1" dirty="0" smtClean="0">
                <a:solidFill>
                  <a:srgbClr val="7030A0"/>
                </a:solidFill>
              </a:rPr>
              <a:t/>
            </a:r>
            <a:br>
              <a:rPr lang="ru-RU" sz="6700" b="1" dirty="0" smtClean="0">
                <a:solidFill>
                  <a:srgbClr val="7030A0"/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</a:t>
            </a:r>
            <a:r>
              <a:rPr lang="ru-RU" sz="54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подготовительный</a:t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</a:t>
            </a:r>
            <a:r>
              <a:rPr lang="ru-RU" sz="5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деятельностный</a:t>
            </a: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5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завершающий</a:t>
            </a:r>
            <a:endParaRPr lang="ru-RU" sz="5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30994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    Подготовительный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/>
              <a:t> (проблема, планирование,         прогнозирование результатов или продуктов проекта)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3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14301"/>
            <a:ext cx="9905998" cy="473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272" y="751115"/>
            <a:ext cx="3722914" cy="615350"/>
          </a:xfrm>
        </p:spPr>
        <p:txBody>
          <a:bodyPr/>
          <a:lstStyle/>
          <a:p>
            <a:pPr algn="ctr"/>
            <a:r>
              <a:rPr lang="ru-RU" sz="2000" dirty="0" smtClean="0"/>
              <a:t>Действия детей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212272" y="1366465"/>
            <a:ext cx="3869868" cy="5295592"/>
          </a:xfrm>
        </p:spPr>
        <p:txBody>
          <a:bodyPr/>
          <a:lstStyle/>
          <a:p>
            <a:endParaRPr lang="ru-RU" dirty="0" smtClean="0"/>
          </a:p>
          <a:p>
            <a:r>
              <a:rPr lang="ru-RU" sz="1600" dirty="0" smtClean="0"/>
              <a:t>Постановка </a:t>
            </a:r>
            <a:r>
              <a:rPr lang="ru-RU" sz="1600" dirty="0"/>
              <a:t>проблемного вопроса «С чего начать строить дом?»;</a:t>
            </a:r>
          </a:p>
          <a:p>
            <a:endParaRPr lang="ru-RU" sz="1600" dirty="0"/>
          </a:p>
          <a:p>
            <a:r>
              <a:rPr lang="ru-RU" sz="1600" dirty="0"/>
              <a:t>метод трех вопросов, подведение  к беседе</a:t>
            </a:r>
          </a:p>
          <a:p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82143" y="729652"/>
            <a:ext cx="3984170" cy="636814"/>
          </a:xfrm>
        </p:spPr>
        <p:txBody>
          <a:bodyPr/>
          <a:lstStyle/>
          <a:p>
            <a:pPr algn="ctr"/>
            <a:r>
              <a:rPr lang="ru-RU" sz="2000" dirty="0" smtClean="0"/>
              <a:t>Действия педагогов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082143" y="1387928"/>
            <a:ext cx="4490354" cy="5274129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*</a:t>
            </a:r>
            <a:r>
              <a:rPr lang="ru-RU" sz="1600" dirty="0"/>
              <a:t>Разработка проекта; </a:t>
            </a:r>
            <a:r>
              <a:rPr lang="ru-RU" sz="1600" dirty="0" smtClean="0"/>
              <a:t>подбор </a:t>
            </a:r>
            <a:r>
              <a:rPr lang="ru-RU" sz="1600" dirty="0"/>
              <a:t>наглядного, методического материала; </a:t>
            </a:r>
          </a:p>
          <a:p>
            <a:r>
              <a:rPr lang="ru-RU" sz="1600" dirty="0"/>
              <a:t>*изучение опыта других педагогов; *включение родителей в процесс проекта. </a:t>
            </a:r>
          </a:p>
          <a:p>
            <a:endParaRPr lang="ru-RU" sz="1600" dirty="0"/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*Подбор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консультаций для родителей: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- «Как воспитать любознательного ребенка»,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Как прививать любовь детей к родному краю»;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«Развитие творческих способностей детей»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*Памятки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для родителей по развитию любознательности детей</a:t>
            </a: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*Подбор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достопримечательностей и объектов культурного наследия города Ярославля для каждой семьи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8572500" y="751115"/>
            <a:ext cx="3404052" cy="757174"/>
          </a:xfrm>
        </p:spPr>
        <p:txBody>
          <a:bodyPr/>
          <a:lstStyle/>
          <a:p>
            <a:r>
              <a:rPr lang="ru-RU" sz="1800" dirty="0" smtClean="0"/>
              <a:t>Действия членов семьи, </a:t>
            </a:r>
          </a:p>
          <a:p>
            <a:r>
              <a:rPr lang="ru-RU" sz="1800" dirty="0" smtClean="0"/>
              <a:t>Соц. партнеров</a:t>
            </a:r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572499" y="1508289"/>
            <a:ext cx="3404052" cy="5153768"/>
          </a:xfrm>
        </p:spPr>
        <p:txBody>
          <a:bodyPr/>
          <a:lstStyle/>
          <a:p>
            <a:endParaRPr lang="ru-RU" dirty="0"/>
          </a:p>
          <a:p>
            <a:r>
              <a:rPr lang="ru-RU" sz="1600" dirty="0" smtClean="0"/>
              <a:t>* </a:t>
            </a:r>
            <a:r>
              <a:rPr lang="ru-RU" sz="1600" dirty="0"/>
              <a:t>Семейные беседы с детьми по проекту.</a:t>
            </a:r>
          </a:p>
          <a:p>
            <a:r>
              <a:rPr lang="ru-RU" sz="1600" dirty="0"/>
              <a:t>* Оказание помощи родителями педагогу наглядным и информационным материалом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618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ru-RU" sz="4800" b="1" dirty="0" err="1" smtClean="0">
                <a:solidFill>
                  <a:schemeClr val="accent4">
                    <a:lumMod val="75000"/>
                  </a:schemeClr>
                </a:solidFill>
              </a:rPr>
              <a:t>деятельностный</a:t>
            </a: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этап</a:t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dirty="0" smtClean="0"/>
              <a:t>( непосредственная деятельность по проекту)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775</TotalTime>
  <Words>1465</Words>
  <Application>Microsoft Office PowerPoint</Application>
  <PresentationFormat>Широкоэкранный</PresentationFormat>
  <Paragraphs>201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Mistral</vt:lpstr>
      <vt:lpstr>Times New Roman</vt:lpstr>
      <vt:lpstr>Trebuchet MS</vt:lpstr>
      <vt:lpstr>Tw Cen MT</vt:lpstr>
      <vt:lpstr>Контур</vt:lpstr>
      <vt:lpstr>Проект «архитектор-реставратор»</vt:lpstr>
      <vt:lpstr>            ИНФОРМАЦИОННАЯ КАРТА ПРОЕКТА       название проекта: «Архитектор-реставратор»      Автор проекта: Еремеева Л.Б.        Продолжительность проекта: краткосрочный (3 недели)      Тип проекта: познавательно-творческий      Участники проекта: воспитатели, дети, родители, гость группы      Возраст детей: старший</vt:lpstr>
      <vt:lpstr>Цель прОекта: ПОЗНАКОМИТЬ С ПРОФЕССИЯМИ АРХИТЕКТОРА И АРХИТЕКТОРА-РЕСТАВРАТОРА</vt:lpstr>
      <vt:lpstr>  Проблема, значимая для детей, на решение которой направлен проект С чего начать строить дом?               метод трех вопросов  </vt:lpstr>
      <vt:lpstr>С чего начать строить дом?</vt:lpstr>
      <vt:lpstr>                    Этапы проекта  * подготовительный  * деятельностный  * завершающий</vt:lpstr>
      <vt:lpstr>       Подготовительный этап   (проблема, планирование,         прогнозирование результатов или продуктов проекта)</vt:lpstr>
      <vt:lpstr>Подготовительный этап</vt:lpstr>
      <vt:lpstr>              деятельностный этап  ( непосредственная деятельность по проекту)</vt:lpstr>
      <vt:lpstr>Деятельнстный этап</vt:lpstr>
      <vt:lpstr>                                 Завершающий этап  (презентация продуктов проекта и рефлексия-размышления над новым знанием или новым опытом)   </vt:lpstr>
      <vt:lpstr>Завершающий этап</vt:lpstr>
      <vt:lpstr>Системная паутинка по проекту «Архитектор-реставратор»</vt:lpstr>
      <vt:lpstr>Познавательное развитие</vt:lpstr>
      <vt:lpstr>ХУДОЖЕСТВЕННО-ЭСТЕТИЧЕСКОЕ РАЗВИТИЕ</vt:lpstr>
      <vt:lpstr>РЕЧЕВОЕ РАЗВИТИЕ</vt:lpstr>
      <vt:lpstr>Социально-коммуникативное развитие</vt:lpstr>
      <vt:lpstr>Физическое развитие</vt:lpstr>
      <vt:lpstr>Формы взаимодействия с семьей и соц. партнерами</vt:lpstr>
      <vt:lpstr>Самостоятельная деятельность детей-организация развивающей среды</vt:lpstr>
      <vt:lpstr>педагоги</vt:lpstr>
      <vt:lpstr>         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BOSS</cp:lastModifiedBy>
  <cp:revision>58</cp:revision>
  <dcterms:created xsi:type="dcterms:W3CDTF">2017-11-27T17:17:41Z</dcterms:created>
  <dcterms:modified xsi:type="dcterms:W3CDTF">2021-10-10T13:39:02Z</dcterms:modified>
</cp:coreProperties>
</file>