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9" r:id="rId4"/>
    <p:sldId id="260" r:id="rId5"/>
    <p:sldId id="261" r:id="rId6"/>
    <p:sldId id="273" r:id="rId7"/>
    <p:sldId id="277" r:id="rId8"/>
    <p:sldId id="275" r:id="rId9"/>
    <p:sldId id="279" r:id="rId10"/>
    <p:sldId id="274" r:id="rId11"/>
    <p:sldId id="282" r:id="rId12"/>
    <p:sldId id="285" r:id="rId13"/>
    <p:sldId id="262" r:id="rId14"/>
    <p:sldId id="276" r:id="rId15"/>
    <p:sldId id="278" r:id="rId16"/>
    <p:sldId id="286" r:id="rId17"/>
    <p:sldId id="266" r:id="rId18"/>
    <p:sldId id="283" r:id="rId19"/>
    <p:sldId id="284" r:id="rId20"/>
    <p:sldId id="272" r:id="rId21"/>
    <p:sldId id="267" r:id="rId22"/>
    <p:sldId id="280" r:id="rId23"/>
    <p:sldId id="265" r:id="rId24"/>
    <p:sldId id="281" r:id="rId25"/>
    <p:sldId id="269" r:id="rId26"/>
    <p:sldId id="268" r:id="rId27"/>
    <p:sldId id="287" r:id="rId28"/>
    <p:sldId id="270" r:id="rId29"/>
    <p:sldId id="27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2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9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1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4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3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0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2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9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2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5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1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25D1BA9-ACFD-43C2-BBD7-8C9FCBDE0B3C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3A2F89-5C33-4C94-9894-71DA3EFBB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53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dereksiz.org/instrukciya-po-montaju-ograjdeniya-iz-terrasnih-dosok-duofus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dereksiz.org/antablement-verhnyaya-gorizontalenaya-chaste-soorujeniya-obich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692"/>
            <a:ext cx="10515600" cy="1214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Архитектурные элементы в постройках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27650" name="Picture 2" descr="https://avatars.mds.yandex.net/get-pdb/881477/1aea15ef-1017-4c2a-83e2-8252771e12b1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46" y="1358538"/>
            <a:ext cx="8689907" cy="53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7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42241"/>
            <a:ext cx="11988800" cy="1548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АРХИТЕКТУРНЫЙ </a:t>
            </a:r>
            <a:r>
              <a:rPr lang="ru-RU" sz="3600" b="1" dirty="0" smtClean="0"/>
              <a:t>ОРНАМЕНТ </a:t>
            </a:r>
            <a:r>
              <a:rPr lang="ru-RU" sz="3600" i="1" dirty="0" smtClean="0"/>
              <a:t>- декоративный узор, выполненный на архитектурном сооружении, на его частях или деталях.</a:t>
            </a:r>
            <a:endParaRPr lang="ru-RU" sz="3600" dirty="0"/>
          </a:p>
        </p:txBody>
      </p:sp>
      <p:pic>
        <p:nvPicPr>
          <p:cNvPr id="13314" name="Picture 2" descr="http://dcstat.ru/facades/img/big/fasad_141441891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20" y="1690689"/>
            <a:ext cx="8595360" cy="49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Церковь Богоявления Господня и Успенский Собор в Ярославле</a:t>
            </a:r>
            <a:endParaRPr lang="ru-RU" dirty="0"/>
          </a:p>
        </p:txBody>
      </p:sp>
      <p:pic>
        <p:nvPicPr>
          <p:cNvPr id="25602" name="Picture 2" descr="http://img.travel.ru/images2/2014/12/object240266/shutterstock_152216840_1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690688"/>
            <a:ext cx="607568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40" y="1690688"/>
            <a:ext cx="5567680" cy="49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9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" y="209006"/>
            <a:ext cx="11105606" cy="284770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Лепнина -объемное изображение, выступающее наполовину из стены. Один из самых древних архитектурных элементов фасада и вместе с тем наиболее сложный.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3074" name="Picture 2" descr="https://fasad-exp.ru/wp-content/uploads/2017/04/Barelef-v-sovremennoy-arkhitek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1" y="2913017"/>
            <a:ext cx="5623817" cy="36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asad-exp.ru/wp-content/uploads/2017/04/Gorel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81" y="2913017"/>
            <a:ext cx="5195842" cy="36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 С КОЛОННАМ</a:t>
            </a:r>
            <a:endParaRPr lang="ru-RU" dirty="0"/>
          </a:p>
        </p:txBody>
      </p:sp>
      <p:pic>
        <p:nvPicPr>
          <p:cNvPr id="5122" name="Picture 2" descr="https://arxip.com/resize/object_detail/0e8a/lep/lepnina-iz-stek_arhitektu_e8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585" y="1825625"/>
            <a:ext cx="88054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4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" y="203201"/>
            <a:ext cx="11846560" cy="153415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Колоннада - </a:t>
            </a:r>
            <a:r>
              <a:rPr lang="ru-RU" sz="4400" dirty="0"/>
              <a:t>ряд или ряды колонн, объединённых горизонтальным перекрытием.</a:t>
            </a:r>
          </a:p>
        </p:txBody>
      </p:sp>
      <p:pic>
        <p:nvPicPr>
          <p:cNvPr id="15362" name="Picture 2" descr="https://files2.geometria.ru/pics/original/053/862/53862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098" y="3961808"/>
            <a:ext cx="116378" cy="7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files2.geometria.ru/pics/original/053/862/53862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30" y="1737360"/>
            <a:ext cx="7795895" cy="49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8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Казанский собор в Санкт-Петербурге</a:t>
            </a:r>
            <a:endParaRPr lang="ru-RU" dirty="0"/>
          </a:p>
        </p:txBody>
      </p:sp>
      <p:pic>
        <p:nvPicPr>
          <p:cNvPr id="17410" name="Picture 2" descr="https://st.depositphotos.com/1062524/1760/i/450/depositphotos_17603649-stock-photo-st-petersbrug-kazansky-cathedr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" y="1690688"/>
            <a:ext cx="7400925" cy="489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8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0696" y="378822"/>
            <a:ext cx="4741817" cy="5956663"/>
          </a:xfrm>
        </p:spPr>
        <p:txBody>
          <a:bodyPr>
            <a:noAutofit/>
          </a:bodyPr>
          <a:lstStyle/>
          <a:p>
            <a:r>
              <a:rPr lang="ru-RU" sz="3600" dirty="0"/>
              <a:t>Пилястра – небольшой вертикальный выступ, по своей форме и устройству напоминающий колонну. Выполняет исключительно декоративную функцию</a:t>
            </a:r>
            <a:r>
              <a:rPr lang="ru-RU" sz="4000" dirty="0"/>
              <a:t>.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098" name="Picture 2" descr="https://c.pxhere.com/photos/d8/bb/old_market_square_bydgoszcz_niche_sculpture_statue_architecture_decor-699951.jpg!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" y="195942"/>
            <a:ext cx="6844937" cy="647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8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17567"/>
            <a:ext cx="11170920" cy="16851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Балясины</a:t>
            </a:r>
            <a:r>
              <a:rPr lang="ru-RU" sz="4400" i="1" dirty="0" smtClean="0"/>
              <a:t> - </a:t>
            </a:r>
            <a:r>
              <a:rPr lang="ru-RU" sz="4400" dirty="0" smtClean="0"/>
              <a:t>ряд </a:t>
            </a:r>
            <a:r>
              <a:rPr lang="ru-RU" sz="4400" dirty="0"/>
              <a:t>фигурных </a:t>
            </a:r>
            <a:r>
              <a:rPr lang="ru-RU" sz="4400" dirty="0" smtClean="0"/>
              <a:t>столбиков. </a:t>
            </a:r>
            <a:r>
              <a:rPr lang="ru-RU" sz="4400" b="1" dirty="0" smtClean="0"/>
              <a:t>Балюстрада</a:t>
            </a:r>
            <a:r>
              <a:rPr lang="ru-RU" sz="4400" dirty="0" smtClean="0"/>
              <a:t>-невысокое ограждение</a:t>
            </a:r>
            <a:r>
              <a:rPr lang="ru-RU" sz="4400" dirty="0">
                <a:hlinkClick r:id="rId2"/>
              </a:rPr>
              <a:t> </a:t>
            </a:r>
            <a:r>
              <a:rPr lang="ru-RU" sz="4400" dirty="0"/>
              <a:t>лестниц, балконов, </a:t>
            </a:r>
            <a:r>
              <a:rPr lang="ru-RU" sz="4400" dirty="0" smtClean="0"/>
              <a:t>террас</a:t>
            </a:r>
            <a:endParaRPr lang="ru-RU" sz="4400" dirty="0"/>
          </a:p>
        </p:txBody>
      </p:sp>
      <p:pic>
        <p:nvPicPr>
          <p:cNvPr id="7170" name="Picture 2" descr="http://dereksiz.org/termini-arhitekturi-v-kartinkah/163085_html_m61e9a6a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14880"/>
            <a:ext cx="5323840" cy="38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ranitsk.ru/images/phocagallery/objects/private/exterior/10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0" y="2214880"/>
            <a:ext cx="6185535" cy="45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7269" y="156753"/>
            <a:ext cx="4545874" cy="5799909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Руст</a:t>
            </a:r>
            <a:r>
              <a:rPr lang="ru-RU" sz="4000" dirty="0"/>
              <a:t> – прямоугольные накладки по углам </a:t>
            </a:r>
            <a:r>
              <a:rPr lang="ru-RU" sz="4000" dirty="0" smtClean="0"/>
              <a:t>стен. </a:t>
            </a:r>
            <a:r>
              <a:rPr lang="ru-RU" sz="4000" dirty="0"/>
              <a:t>Как правило, они чередуются по размеру и имеют друг между другом небольшие отступы.</a:t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fasad-exp.ru/wp-content/uploads/2017/04/Uglovoy-ru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04585"/>
            <a:ext cx="6296297" cy="61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2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7006" y="169816"/>
            <a:ext cx="4990010" cy="615083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Розетка – круглый декоративный элемент на стене, снабженный объемным рисунком с узорами. Как правило, устанавливается над входом в здание или по центру фронтона.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https://fasad-exp.ru/wp-content/uploads/2017/04/Rozetk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2" y="169816"/>
            <a:ext cx="6354763" cy="61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41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86080"/>
            <a:ext cx="10845800" cy="251968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Какие элементы архитектуры есть у всех построек</a:t>
            </a:r>
            <a:r>
              <a:rPr lang="ru-RU" i="1" dirty="0" smtClean="0"/>
              <a:t>? ( </a:t>
            </a:r>
            <a:r>
              <a:rPr lang="ru-RU" i="1" dirty="0"/>
              <a:t>фундамент, крыша, стены, окна, двери</a:t>
            </a:r>
            <a:r>
              <a:rPr lang="ru-RU" i="1" dirty="0" smtClean="0"/>
              <a:t>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takinado.com.ua/files/images/items/53/53024z6a2773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0" y="2362642"/>
            <a:ext cx="5373060" cy="40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ervus.mk.ua/wp-content/uploads/2017/11/am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85" y="2362642"/>
            <a:ext cx="5987415" cy="40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60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Купол или главка у храмов. У цирка-купола</a:t>
            </a:r>
            <a:endParaRPr lang="ru-RU" sz="6000" dirty="0"/>
          </a:p>
        </p:txBody>
      </p:sp>
      <p:pic>
        <p:nvPicPr>
          <p:cNvPr id="10242" name="Picture 2" descr="http://img-2.photosight.ru/3e9/6405230_x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1681"/>
            <a:ext cx="5831840" cy="465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yaroslavl-tur.ru/images/images/05/circu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2011681"/>
            <a:ext cx="5542280" cy="465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5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" y="142241"/>
            <a:ext cx="11765280" cy="1548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solidFill>
                  <a:schemeClr val="tx1"/>
                </a:solidFill>
              </a:rPr>
              <a:t>БАРАБАН</a:t>
            </a:r>
            <a:r>
              <a:rPr lang="ru-RU" sz="3600" dirty="0">
                <a:solidFill>
                  <a:schemeClr val="tx1"/>
                </a:solidFill>
              </a:rPr>
              <a:t>-венчающая часть здания </a:t>
            </a:r>
            <a:r>
              <a:rPr lang="ru-RU" sz="3600" i="1" dirty="0">
                <a:solidFill>
                  <a:schemeClr val="tx1"/>
                </a:solidFill>
              </a:rPr>
              <a:t>храма </a:t>
            </a:r>
            <a:r>
              <a:rPr lang="ru-RU" sz="3600" dirty="0">
                <a:solidFill>
                  <a:schemeClr val="tx1"/>
                </a:solidFill>
              </a:rPr>
              <a:t>цилиндрической или многогранной формы, опирающаяся на </a:t>
            </a:r>
            <a:r>
              <a:rPr lang="ru-RU" sz="3600" i="1" dirty="0">
                <a:solidFill>
                  <a:schemeClr val="tx1"/>
                </a:solidFill>
              </a:rPr>
              <a:t>своды </a:t>
            </a:r>
            <a:r>
              <a:rPr lang="ru-RU" sz="3600" dirty="0" smtClean="0">
                <a:solidFill>
                  <a:schemeClr val="tx1"/>
                </a:solidFill>
              </a:rPr>
              <a:t>и перекрытия</a:t>
            </a:r>
            <a:r>
              <a:rPr lang="ru-RU" sz="3600" dirty="0">
                <a:solidFill>
                  <a:schemeClr val="tx1"/>
                </a:solidFill>
                <a:hlinkClick r:id="rId2"/>
              </a:rPr>
              <a:t> </a:t>
            </a:r>
            <a:r>
              <a:rPr lang="ru-RU" sz="3600" i="1" dirty="0">
                <a:solidFill>
                  <a:schemeClr val="tx1"/>
                </a:solidFill>
              </a:rPr>
              <a:t>куполов. 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img-fotki.yandex.ru/get/228104/67142364.d5/0_1fdd7d_ab6bbbf3_ori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9585959" cy="48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7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009120" cy="17112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Зубец - выступ крепостной стены или башни, предназначенный для обороны. </a:t>
            </a:r>
            <a:r>
              <a:rPr lang="ru-RU" sz="3600" dirty="0"/>
              <a:t>В русской архитектуре часто применялся зубец особой формы - "ласточкин хвост".</a:t>
            </a:r>
          </a:p>
        </p:txBody>
      </p:sp>
      <p:pic>
        <p:nvPicPr>
          <p:cNvPr id="20482" name="Picture 2" descr="https://avatars.mds.yandex.net/get-pdb/812271/de51312c-ae52-4839-9386-f4173f05af72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06" y="1894114"/>
            <a:ext cx="8851463" cy="49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17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4503"/>
            <a:ext cx="12029440" cy="1586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ЗУБЧИКИ («СУХАРИКИ»)</a:t>
            </a:r>
            <a:r>
              <a:rPr lang="en-US" sz="4400" dirty="0" smtClean="0"/>
              <a:t>— </a:t>
            </a:r>
            <a:r>
              <a:rPr lang="ru-RU" sz="4400" dirty="0" smtClean="0"/>
              <a:t>ряд небольших прямоугольных выступов на карнизе, выполняющих роль декора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https://www.djokonda.ru/upload/ideas/ornaments/2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440"/>
            <a:ext cx="6258560" cy="46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fa.moskva-lepnina.ru/f/i/glossary/cottage2-2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14" y="1869440"/>
            <a:ext cx="5086985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96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090" y="182881"/>
            <a:ext cx="4275909" cy="60219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Звонница — отдельно стоящее или надстроенное на стене храма вытянутое сооружение в виде сквозных арок. В проемах на балках подвешивали колокола. </a:t>
            </a:r>
            <a:endParaRPr lang="ru-RU" sz="4000" dirty="0"/>
          </a:p>
        </p:txBody>
      </p:sp>
      <p:pic>
        <p:nvPicPr>
          <p:cNvPr id="21506" name="Picture 2" descr="ÐÐ²Ð¾Ð½Ð½Ð¸ÑÐ° ÐÑÐµÐ¾Ð±ÑÐ°Ð¶ÐµÐ½ÑÐºÐ¾Ð³Ð¾ ÑÐ¾Ð±Ð¾ÑÐ°, ÐÑÐ·ÑÐ¼Ñ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1" y="182881"/>
            <a:ext cx="5354319" cy="65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23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5040" y="365125"/>
            <a:ext cx="3088640" cy="585279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Звонница в </a:t>
            </a:r>
            <a:r>
              <a:rPr lang="ru-RU" sz="4800" dirty="0" err="1" smtClean="0"/>
              <a:t>Спасо</a:t>
            </a:r>
            <a:r>
              <a:rPr lang="ru-RU" sz="4800" dirty="0" smtClean="0"/>
              <a:t>-Преображенском монастыре</a:t>
            </a:r>
            <a:endParaRPr lang="ru-RU" sz="4800" dirty="0"/>
          </a:p>
        </p:txBody>
      </p:sp>
      <p:pic>
        <p:nvPicPr>
          <p:cNvPr id="22530" name="Picture 2" descr="https://avatars.mds.yandex.net/get-pdb/770122/97455dbf-6a2e-473c-bad1-f710b912cd5c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9" y="365125"/>
            <a:ext cx="5120641" cy="61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93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9782" y="162560"/>
            <a:ext cx="4132217" cy="6473371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Ротонда -  круглая в плане постройка (храм, мавзолей, павильон, зал), обычно увенчанная куполом. По периметру ротонды часто расположены колонны. </a:t>
            </a:r>
            <a:endParaRPr lang="ru-RU" sz="4000" dirty="0"/>
          </a:p>
        </p:txBody>
      </p:sp>
      <p:pic>
        <p:nvPicPr>
          <p:cNvPr id="23554" name="Picture 2" descr="http://img-fotki.yandex.ru/get/6606/19294942.e/0_87aee_4cbf75d6_XX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5" y="162560"/>
            <a:ext cx="7811588" cy="6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04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Бельведер -</a:t>
            </a:r>
            <a:r>
              <a:rPr lang="ru-RU" dirty="0"/>
              <a:t>н</a:t>
            </a:r>
            <a:r>
              <a:rPr lang="ru-RU" dirty="0" smtClean="0"/>
              <a:t>адстройка </a:t>
            </a:r>
            <a:r>
              <a:rPr lang="ru-RU" dirty="0"/>
              <a:t>над зданием, обычно круглая в плане.</a:t>
            </a:r>
          </a:p>
        </p:txBody>
      </p:sp>
      <p:pic>
        <p:nvPicPr>
          <p:cNvPr id="5122" name="Picture 2" descr="https://oknasmart.ru/wp-content/uploads/2016/04/belve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59" y="1690688"/>
            <a:ext cx="5571081" cy="50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4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6800" y="365125"/>
            <a:ext cx="4444274" cy="60559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дворца Молодежи («Гигант») находится здание, наверху, которого, располагается бельведер</a:t>
            </a:r>
            <a:endParaRPr lang="ru-RU" dirty="0"/>
          </a:p>
        </p:txBody>
      </p:sp>
      <p:pic>
        <p:nvPicPr>
          <p:cNvPr id="24578" name="Picture 2" descr="http://www.ulizza.ru/upload/medialibrary/dfb/dfb0b0ec059adc03fa79edcbe97ffc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365125"/>
            <a:ext cx="6847840" cy="62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81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6626" name="Picture 2" descr="Ð¦ÐµÑÐºÐ¾Ð²Ñ Ð¸ÐºÐ¾Ð½Ñ ÐÐ¾Ð¶Ð¸ÐµÐ¹ ÐÐ°ÑÐµÑÐ¸ ÐÐ½Ð°Ð¼ÐµÐ½Ð¸Ðµ Ð¿ÑÐ¸ ÐÐ»Ð°ÑÑÐµÐ²ÑÐºÐ¾Ð¹ (ÐÐ½Ð°Ð¼ÐµÐ½ÑÐºÐ¾Ð¹) Ð±Ð°ÑÐ½Ðµ Ð² Ð¯ÑÐ¾ÑÐ»Ð°Ð²Ð»Ðµ. Ð¤Ð¾ÑÐ¾Ð³ÑÐ°ÑÐ¸Ñ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690688"/>
            <a:ext cx="7228840" cy="46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67040" y="1690689"/>
            <a:ext cx="35763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effectLst/>
                <a:latin typeface="Arial" panose="020B0604020202020204" pitchFamily="34" charset="0"/>
              </a:rPr>
              <a:t>Церковь иконы Божией Матери Знамение при </a:t>
            </a:r>
            <a:r>
              <a:rPr lang="ru-RU" sz="4000" b="0" i="0" dirty="0" err="1" smtClean="0">
                <a:effectLst/>
                <a:latin typeface="Arial" panose="020B0604020202020204" pitchFamily="34" charset="0"/>
              </a:rPr>
              <a:t>Власьевской</a:t>
            </a:r>
            <a:r>
              <a:rPr lang="ru-RU" sz="4000" b="0" i="0" dirty="0" smtClean="0">
                <a:effectLst/>
                <a:latin typeface="Arial" panose="020B0604020202020204" pitchFamily="34" charset="0"/>
              </a:rPr>
              <a:t> (Знаменской) башне в Ярославле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28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А  чем отличаются сооружения друг от друга? </a:t>
            </a:r>
            <a:endParaRPr lang="ru-RU" dirty="0"/>
          </a:p>
        </p:txBody>
      </p:sp>
      <p:pic>
        <p:nvPicPr>
          <p:cNvPr id="3074" name="Picture 2" descr="http://daypic.ru/wp-content/uploads/2011/11/12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7" y="1927225"/>
            <a:ext cx="31971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kna-biz.ru/wp-content/uploads/2016/10/4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40" y="2699819"/>
            <a:ext cx="3271521" cy="3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hotoudom.ru/photo/64/641ea2ea7a78e3c92e9e9314f621c7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21" y="1927225"/>
            <a:ext cx="4829174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9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5441"/>
            <a:ext cx="10515600" cy="914399"/>
          </a:xfrm>
        </p:spPr>
        <p:txBody>
          <a:bodyPr/>
          <a:lstStyle/>
          <a:p>
            <a:pPr algn="ctr"/>
            <a:r>
              <a:rPr lang="ru-RU" dirty="0" smtClean="0"/>
              <a:t>РАЗНЫЕ ПО ФОРМЕ КРЫШИ</a:t>
            </a:r>
            <a:endParaRPr lang="ru-RU" dirty="0"/>
          </a:p>
        </p:txBody>
      </p:sp>
      <p:pic>
        <p:nvPicPr>
          <p:cNvPr id="4098" name="Picture 2" descr="http://kryshikrovli.ru/wp-content/uploads/2013/09/raznovidnosti-krysh-624x6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451" y="1825625"/>
            <a:ext cx="6364735" cy="47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1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ЕЩЕ ДОМА ОТЛИЧАЮТСЯ АРХИТЕКТУРНЫМИ ЭЛЕМЕНТАМИ</a:t>
            </a:r>
            <a:endParaRPr lang="ru-RU" dirty="0"/>
          </a:p>
        </p:txBody>
      </p:sp>
      <p:pic>
        <p:nvPicPr>
          <p:cNvPr id="11266" name="Picture 2" descr="http://www.astrakhan-online.ru/images/cms/data/news/realty/fasad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6395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7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" y="365125"/>
            <a:ext cx="118465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Арка-полукруглое перекрытие проемов в стене или пролетов между двумя опорами: колоннами, столбами,</a:t>
            </a:r>
            <a:endParaRPr lang="ru-RU" dirty="0"/>
          </a:p>
        </p:txBody>
      </p:sp>
      <p:pic>
        <p:nvPicPr>
          <p:cNvPr id="12290" name="Picture 2" descr="https://thumbs.dreamstime.com/z/elegant-home-front-door-201526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2036815"/>
            <a:ext cx="4369118" cy="443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nited-decor.com/ukr-fasad.com.ua/images/GOTOVIE_RABOTY/ZK_5/04092010108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77" y="2036815"/>
            <a:ext cx="5900738" cy="443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4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 с аркой на Красной площади в Ярославле</a:t>
            </a:r>
            <a:endParaRPr lang="ru-RU" dirty="0"/>
          </a:p>
        </p:txBody>
      </p:sp>
      <p:pic>
        <p:nvPicPr>
          <p:cNvPr id="16386" name="Picture 2" descr="https://avatars.mds.yandex.net/get-pdb/163339/e9ca7146-104d-4bce-ad27-4ae2d8f07152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54" y="1851750"/>
            <a:ext cx="7168092" cy="47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6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" y="365125"/>
            <a:ext cx="1176528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Аркада </a:t>
            </a:r>
            <a:r>
              <a:rPr lang="ru-RU" dirty="0"/>
              <a:t>– ряд одинаковых по форме и размеру </a:t>
            </a:r>
            <a:r>
              <a:rPr lang="ru-RU" dirty="0" smtClean="0"/>
              <a:t>арок, опирающихся </a:t>
            </a:r>
            <a:r>
              <a:rPr lang="ru-RU" dirty="0"/>
              <a:t>на колонны или столбы</a:t>
            </a:r>
          </a:p>
        </p:txBody>
      </p:sp>
      <p:pic>
        <p:nvPicPr>
          <p:cNvPr id="19458" name="Picture 2" descr="https://img-fotki.yandex.ru/get/4811/31692341.10/0_d3fa0_5019c21b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1910080"/>
            <a:ext cx="7494016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9672530" flipV="1">
            <a:off x="8592184" y="2450776"/>
            <a:ext cx="20618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effectLst/>
                <a:latin typeface="Lucida Grande"/>
              </a:rPr>
              <a:t>Кострома. Церковь Спаса в Рядах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Lucida Grande"/>
              </a:rPr>
              <a:t>.</a:t>
            </a:r>
            <a:endParaRPr lang="ru-RU" b="1" i="0" dirty="0">
              <a:solidFill>
                <a:srgbClr val="333333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30214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Великий Новгород. </a:t>
            </a:r>
            <a:r>
              <a:rPr lang="ru-RU" dirty="0" err="1" smtClean="0"/>
              <a:t>Ярославово</a:t>
            </a:r>
            <a:r>
              <a:rPr lang="ru-RU" dirty="0" smtClean="0"/>
              <a:t> Дворище</a:t>
            </a:r>
            <a:endParaRPr lang="ru-RU" dirty="0"/>
          </a:p>
        </p:txBody>
      </p:sp>
      <p:pic>
        <p:nvPicPr>
          <p:cNvPr id="18434" name="Picture 2" descr="http://img.travel.ru/images2/2014/06/object233095/1-shutterstock_1103047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825624"/>
            <a:ext cx="9530080" cy="48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85429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295</TotalTime>
  <Words>362</Words>
  <Application>Microsoft Office PowerPoint</Application>
  <PresentationFormat>Широкоэкранный</PresentationFormat>
  <Paragraphs>31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Corbel</vt:lpstr>
      <vt:lpstr>Lucida Grande</vt:lpstr>
      <vt:lpstr>Глубина</vt:lpstr>
      <vt:lpstr>Архитектурные элементы в постройках</vt:lpstr>
      <vt:lpstr>Какие элементы архитектуры есть у всех построек? ( фундамент, крыша, стены, окна, двери.)  </vt:lpstr>
      <vt:lpstr>А  чем отличаются сооружения друг от друга? </vt:lpstr>
      <vt:lpstr>РАЗНЫЕ ПО ФОРМЕ КРЫШИ</vt:lpstr>
      <vt:lpstr>ЕЩЕ ДОМА ОТЛИЧАЮТСЯ АРХИТЕКТУРНЫМИ ЭЛЕМЕНТАМИ</vt:lpstr>
      <vt:lpstr>Арка-полукруглое перекрытие проемов в стене или пролетов между двумя опорами: колоннами, столбами,</vt:lpstr>
      <vt:lpstr>Дом с аркой на Красной площади в Ярославле</vt:lpstr>
      <vt:lpstr>Аркада – ряд одинаковых по форме и размеру арок, опирающихся на колонны или столбы</vt:lpstr>
      <vt:lpstr>Великий Новгород. Ярославово Дворище</vt:lpstr>
      <vt:lpstr>АРХИТЕКТУРНЫЙ ОРНАМЕНТ - декоративный узор, выполненный на архитектурном сооружении, на его частях или деталях.</vt:lpstr>
      <vt:lpstr>Церковь Богоявления Господня и Успенский Собор в Ярославле</vt:lpstr>
      <vt:lpstr>Лепнина -объемное изображение, выступающее наполовину из стены. Один из самых древних архитектурных элементов фасада и вместе с тем наиболее сложный.   </vt:lpstr>
      <vt:lpstr>ДОМА С КОЛОННАМ</vt:lpstr>
      <vt:lpstr>Колоннада - ряд или ряды колонн, объединённых горизонтальным перекрытием.</vt:lpstr>
      <vt:lpstr>Казанский собор в Санкт-Петербурге</vt:lpstr>
      <vt:lpstr>Пилястра – небольшой вертикальный выступ, по своей форме и устройству напоминающий колонну. Выполняет исключительно декоративную функцию.  </vt:lpstr>
      <vt:lpstr>Балясины - ряд фигурных столбиков. Балюстрада-невысокое ограждение лестниц, балконов, террас</vt:lpstr>
      <vt:lpstr>Руст – прямоугольные накладки по углам стен. Как правило, они чередуются по размеру и имеют друг между другом небольшие отступы.  </vt:lpstr>
      <vt:lpstr>Розетка – круглый декоративный элемент на стене, снабженный объемным рисунком с узорами. Как правило, устанавливается над входом в здание или по центру фронтона.  </vt:lpstr>
      <vt:lpstr>Купол или главка у храмов. У цирка-купола</vt:lpstr>
      <vt:lpstr>БАРАБАН-венчающая часть здания храма цилиндрической или многогранной формы, опирающаяся на своды и перекрытия куполов. </vt:lpstr>
      <vt:lpstr>Зубец - выступ крепостной стены или башни, предназначенный для обороны. В русской архитектуре часто применялся зубец особой формы - "ласточкин хвост".</vt:lpstr>
      <vt:lpstr>ЗУБЧИКИ («СУХАРИКИ»)— ряд небольших прямоугольных выступов на карнизе, выполняющих роль декора.</vt:lpstr>
      <vt:lpstr>Звонница — отдельно стоящее или надстроенное на стене храма вытянутое сооружение в виде сквозных арок. В проемах на балках подвешивали колокола. </vt:lpstr>
      <vt:lpstr>Звонница в Спасо-Преображенском монастыре</vt:lpstr>
      <vt:lpstr>Ротонда -  круглая в плане постройка (храм, мавзолей, павильон, зал), обычно увенчанная куполом. По периметру ротонды часто расположены колонны. </vt:lpstr>
      <vt:lpstr>Бельведер -надстройка над зданием, обычно круглая в плане.</vt:lpstr>
      <vt:lpstr>У дворца Молодежи («Гигант») находится здание, наверху, которого, располагается бельведер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29</cp:revision>
  <dcterms:created xsi:type="dcterms:W3CDTF">2018-05-01T16:12:18Z</dcterms:created>
  <dcterms:modified xsi:type="dcterms:W3CDTF">2019-07-03T16:28:05Z</dcterms:modified>
</cp:coreProperties>
</file>