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70" r:id="rId4"/>
    <p:sldId id="271" r:id="rId5"/>
    <p:sldId id="276" r:id="rId6"/>
    <p:sldId id="274" r:id="rId7"/>
    <p:sldId id="278" r:id="rId8"/>
    <p:sldId id="275" r:id="rId9"/>
    <p:sldId id="277" r:id="rId10"/>
    <p:sldId id="279" r:id="rId11"/>
    <p:sldId id="28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898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857525-A2D0-4403-8DE6-13A25D4E544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9E134-D70E-46E4-92F9-FB1C332F0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857525-A2D0-4403-8DE6-13A25D4E544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9E134-D70E-46E4-92F9-FB1C332F0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857525-A2D0-4403-8DE6-13A25D4E544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9E134-D70E-46E4-92F9-FB1C332F0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857525-A2D0-4403-8DE6-13A25D4E544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9E134-D70E-46E4-92F9-FB1C332F0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857525-A2D0-4403-8DE6-13A25D4E544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9E134-D70E-46E4-92F9-FB1C332F0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857525-A2D0-4403-8DE6-13A25D4E544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9E134-D70E-46E4-92F9-FB1C332F0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857525-A2D0-4403-8DE6-13A25D4E544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9E134-D70E-46E4-92F9-FB1C332F0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857525-A2D0-4403-8DE6-13A25D4E544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9E134-D70E-46E4-92F9-FB1C332F0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857525-A2D0-4403-8DE6-13A25D4E544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9E134-D70E-46E4-92F9-FB1C332F0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857525-A2D0-4403-8DE6-13A25D4E544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9E134-D70E-46E4-92F9-FB1C332F0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857525-A2D0-4403-8DE6-13A25D4E544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9E134-D70E-46E4-92F9-FB1C332F0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B857525-A2D0-4403-8DE6-13A25D4E544B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929E134-D70E-46E4-92F9-FB1C332F0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28604"/>
            <a:ext cx="7817522" cy="2094157"/>
          </a:xfrm>
        </p:spPr>
        <p:txBody>
          <a:bodyPr/>
          <a:lstStyle/>
          <a:p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Рекомендации по развитию речи   детей  </a:t>
            </a:r>
            <a:b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от 1  до  3  лет</a:t>
            </a:r>
            <a:b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endParaRPr lang="ru-RU" sz="5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857628"/>
            <a:ext cx="7615246" cy="114300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Учитель – логопед  МДОУ «Детский сад № 55»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Белова  Елена  Александровна</a:t>
            </a:r>
          </a:p>
          <a:p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340768"/>
            <a:ext cx="1947636" cy="22386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883612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dirty="0" smtClean="0">
                <a:solidFill>
                  <a:srgbClr val="FF0066"/>
                </a:solidFill>
              </a:rPr>
              <a:t>Дорогие, родители!</a:t>
            </a:r>
            <a:endParaRPr lang="ru-RU" sz="3200" i="1" dirty="0">
              <a:solidFill>
                <a:srgbClr val="FF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1400" i="1" dirty="0" smtClean="0"/>
          </a:p>
          <a:p>
            <a:pPr>
              <a:buNone/>
            </a:pPr>
            <a:r>
              <a:rPr lang="ru-RU" sz="1800" i="1" dirty="0" smtClean="0"/>
              <a:t>           Ваше  </a:t>
            </a:r>
            <a:r>
              <a:rPr lang="ru-RU" sz="1800" i="1" dirty="0" smtClean="0"/>
              <a:t>мудрое  поведение, отношение  к своему ребёнку, соблюдение режима дня, дозирование потока  информации, распределение речевой нагрузки помогут избежать заикания, запинок в речи, часто возникающих в возрасте от 2 до 4 лет, когда идёт бурное речевое развитие.</a:t>
            </a:r>
            <a:endParaRPr lang="ru-RU" sz="1800" dirty="0" smtClean="0"/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   </a:t>
            </a:r>
            <a:r>
              <a:rPr lang="ru-RU" sz="2400" b="1" dirty="0" smtClean="0">
                <a:solidFill>
                  <a:srgbClr val="C00000"/>
                </a:solidFill>
              </a:rPr>
              <a:t>Любви, терпения и успехов в развитии речи </a:t>
            </a:r>
            <a:r>
              <a:rPr lang="ru-RU" sz="2400" b="1" dirty="0" smtClean="0">
                <a:solidFill>
                  <a:srgbClr val="C00000"/>
                </a:solidFill>
              </a:rPr>
              <a:t> 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                         вашего </a:t>
            </a:r>
            <a:r>
              <a:rPr lang="ru-RU" sz="2400" b="1" dirty="0" smtClean="0">
                <a:solidFill>
                  <a:srgbClr val="C00000"/>
                </a:solidFill>
              </a:rPr>
              <a:t>ребёнка!</a:t>
            </a:r>
            <a:endParaRPr lang="ru-RU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1400" i="1" dirty="0" smtClean="0">
                <a:solidFill>
                  <a:srgbClr val="FF0066"/>
                </a:solidFill>
              </a:rPr>
              <a:t> </a:t>
            </a:r>
            <a:r>
              <a:rPr lang="ru-RU" sz="1400" i="1" dirty="0" smtClean="0">
                <a:solidFill>
                  <a:srgbClr val="FF0066"/>
                </a:solidFill>
              </a:rPr>
              <a:t>                                    </a:t>
            </a:r>
            <a:r>
              <a:rPr lang="ru-RU" sz="2800" i="1" dirty="0" smtClean="0">
                <a:solidFill>
                  <a:srgbClr val="FF0066"/>
                </a:solidFill>
              </a:rPr>
              <a:t>Спасибо, </a:t>
            </a:r>
            <a:r>
              <a:rPr lang="ru-RU" sz="2800" i="1" dirty="0" smtClean="0">
                <a:solidFill>
                  <a:srgbClr val="FF0066"/>
                </a:solidFill>
              </a:rPr>
              <a:t>за внимание! </a:t>
            </a: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Литература: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958011"/>
          </a:xfrm>
        </p:spPr>
        <p:txBody>
          <a:bodyPr/>
          <a:lstStyle/>
          <a:p>
            <a:pPr>
              <a:buNone/>
            </a:pPr>
            <a:r>
              <a:rPr lang="ru-RU" sz="1400" dirty="0" smtClean="0"/>
              <a:t>1</a:t>
            </a:r>
            <a:r>
              <a:rPr lang="ru-RU" sz="1400" dirty="0" smtClean="0"/>
              <a:t>. </a:t>
            </a:r>
            <a:r>
              <a:rPr lang="ru-RU" sz="1400" dirty="0" err="1" smtClean="0"/>
              <a:t>Агранович</a:t>
            </a:r>
            <a:r>
              <a:rPr lang="ru-RU" sz="1400" dirty="0" smtClean="0"/>
              <a:t> З.Е. В помощь логопедам и родителям. Сборник домашних заданий для </a:t>
            </a:r>
            <a:r>
              <a:rPr lang="ru-RU" sz="1400" dirty="0" smtClean="0"/>
              <a:t>   </a:t>
            </a:r>
            <a:r>
              <a:rPr lang="ru-RU" sz="1400" dirty="0" smtClean="0"/>
              <a:t>преодоления недоразвития фонематической стороны речи у старших дошкольников. –  </a:t>
            </a:r>
          </a:p>
          <a:p>
            <a:pPr>
              <a:buNone/>
            </a:pPr>
            <a:r>
              <a:rPr lang="ru-RU" sz="1400" dirty="0" smtClean="0"/>
              <a:t>   СПб.: ДЕТСТВО – ПРЕСС, 2004. – 160с. + </a:t>
            </a:r>
            <a:r>
              <a:rPr lang="ru-RU" sz="1400" dirty="0" err="1" smtClean="0"/>
              <a:t>цв</a:t>
            </a:r>
            <a:r>
              <a:rPr lang="ru-RU" sz="1400" dirty="0" smtClean="0"/>
              <a:t>. </a:t>
            </a:r>
            <a:r>
              <a:rPr lang="ru-RU" sz="1400" dirty="0" err="1" smtClean="0"/>
              <a:t>вкл</a:t>
            </a:r>
            <a:r>
              <a:rPr lang="ru-RU" sz="1400" dirty="0" smtClean="0"/>
              <a:t>. 48 с.</a:t>
            </a:r>
          </a:p>
          <a:p>
            <a:pPr>
              <a:buNone/>
            </a:pPr>
            <a:r>
              <a:rPr lang="ru-RU" sz="1400" dirty="0" smtClean="0"/>
              <a:t>2. </a:t>
            </a:r>
            <a:r>
              <a:rPr lang="ru-RU" sz="1400" dirty="0" err="1" smtClean="0"/>
              <a:t>Батяева</a:t>
            </a:r>
            <a:r>
              <a:rPr lang="ru-RU" sz="1400" dirty="0" smtClean="0"/>
              <a:t> С. В., Савостьянова Е. В. Альбом по развитию речи для самых маленьких. – М</a:t>
            </a:r>
            <a:r>
              <a:rPr lang="ru-RU" sz="1400" dirty="0" smtClean="0"/>
              <a:t>.:    </a:t>
            </a:r>
            <a:r>
              <a:rPr lang="ru-RU" sz="1400" dirty="0" smtClean="0"/>
              <a:t>ЗАО «РОСМЭН – ПРЕСС», 2013. – 88 </a:t>
            </a:r>
            <a:r>
              <a:rPr lang="ru-RU" sz="1400" dirty="0" smtClean="0"/>
              <a:t>с.</a:t>
            </a:r>
          </a:p>
          <a:p>
            <a:pPr>
              <a:buNone/>
            </a:pPr>
            <a:r>
              <a:rPr lang="ru-RU" sz="1400" dirty="0" smtClean="0"/>
              <a:t>3</a:t>
            </a:r>
            <a:r>
              <a:rPr lang="ru-RU" sz="1400" dirty="0" smtClean="0"/>
              <a:t>. </a:t>
            </a:r>
            <a:r>
              <a:rPr lang="ru-RU" sz="1400" dirty="0" err="1" smtClean="0"/>
              <a:t>Косинова</a:t>
            </a:r>
            <a:r>
              <a:rPr lang="ru-RU" sz="1400" dirty="0" smtClean="0"/>
              <a:t>  Е. М. Уроки логопеда: игры для развития речи / Елена </a:t>
            </a:r>
            <a:r>
              <a:rPr lang="ru-RU" sz="1400" dirty="0" err="1" smtClean="0"/>
              <a:t>Косинова</a:t>
            </a:r>
            <a:r>
              <a:rPr lang="ru-RU" sz="1400" dirty="0" smtClean="0"/>
              <a:t>. – М.:  </a:t>
            </a:r>
            <a:r>
              <a:rPr lang="ru-RU" sz="1400" dirty="0" smtClean="0"/>
              <a:t>    </a:t>
            </a:r>
            <a:r>
              <a:rPr lang="ru-RU" sz="1400" dirty="0" err="1" smtClean="0"/>
              <a:t>Эксмо</a:t>
            </a:r>
            <a:r>
              <a:rPr lang="ru-RU" sz="1400" dirty="0" smtClean="0"/>
              <a:t>: </a:t>
            </a:r>
            <a:r>
              <a:rPr lang="ru-RU" sz="1400" dirty="0" err="1" smtClean="0"/>
              <a:t>Олисс</a:t>
            </a:r>
            <a:r>
              <a:rPr lang="ru-RU" sz="1400" dirty="0" smtClean="0"/>
              <a:t>,  2011. – 192с.: ил.</a:t>
            </a:r>
          </a:p>
          <a:p>
            <a:pPr>
              <a:buAutoNum type="arabicPeriod" startAt="4"/>
            </a:pPr>
            <a:r>
              <a:rPr lang="ru-RU" sz="1400" dirty="0" err="1" smtClean="0"/>
              <a:t>Краузе</a:t>
            </a:r>
            <a:r>
              <a:rPr lang="ru-RU" sz="1400" dirty="0" smtClean="0"/>
              <a:t> </a:t>
            </a:r>
            <a:r>
              <a:rPr lang="ru-RU" sz="1400" dirty="0" smtClean="0"/>
              <a:t>Е. Логопедия. – 2 изд., </a:t>
            </a:r>
            <a:r>
              <a:rPr lang="ru-RU" sz="1400" dirty="0" err="1" smtClean="0"/>
              <a:t>испр</a:t>
            </a:r>
            <a:r>
              <a:rPr lang="ru-RU" sz="1400" dirty="0" smtClean="0"/>
              <a:t>. – СПб.: Учитель и ученик, КОРОНА </a:t>
            </a:r>
            <a:r>
              <a:rPr lang="ru-RU" sz="1400" dirty="0" err="1" smtClean="0"/>
              <a:t>принт</a:t>
            </a:r>
            <a:r>
              <a:rPr lang="ru-RU" sz="1400" dirty="0" smtClean="0"/>
              <a:t>.</a:t>
            </a:r>
            <a:r>
              <a:rPr lang="ru-RU" sz="1400" dirty="0" smtClean="0"/>
              <a:t>  </a:t>
            </a:r>
            <a:r>
              <a:rPr lang="ru-RU" sz="1400" dirty="0" smtClean="0"/>
              <a:t>2003 – 208 с., </a:t>
            </a:r>
            <a:r>
              <a:rPr lang="ru-RU" sz="1400" dirty="0" smtClean="0"/>
              <a:t>ил.</a:t>
            </a:r>
          </a:p>
          <a:p>
            <a:pPr>
              <a:buNone/>
            </a:pPr>
            <a:r>
              <a:rPr lang="ru-RU" sz="1400" dirty="0" smtClean="0"/>
              <a:t>5</a:t>
            </a:r>
            <a:r>
              <a:rPr lang="ru-RU" sz="1400" dirty="0" smtClean="0"/>
              <a:t>. Новиковская О. А. Малыш учится говорить. </a:t>
            </a:r>
            <a:r>
              <a:rPr lang="ru-RU" sz="1400" dirty="0" err="1" smtClean="0"/>
              <a:t>Ранне</a:t>
            </a:r>
            <a:r>
              <a:rPr lang="ru-RU" sz="1400" dirty="0" smtClean="0"/>
              <a:t> развитие речи от 1 года до 3 лет</a:t>
            </a:r>
            <a:r>
              <a:rPr lang="ru-RU" sz="1400" dirty="0" smtClean="0"/>
              <a:t>/  </a:t>
            </a:r>
            <a:r>
              <a:rPr lang="ru-RU" sz="1400" dirty="0" smtClean="0"/>
              <a:t>О.А. Новиковская. – Москва: Издательство АСТ, 2018. – 63, [ 1] с., ил.</a:t>
            </a:r>
          </a:p>
          <a:p>
            <a:pPr>
              <a:buNone/>
            </a:pPr>
            <a:r>
              <a:rPr lang="ru-RU" sz="1400" dirty="0" smtClean="0"/>
              <a:t>6. </a:t>
            </a:r>
            <a:r>
              <a:rPr lang="ru-RU" sz="1400" dirty="0" err="1" smtClean="0"/>
              <a:t>Остапенко</a:t>
            </a:r>
            <a:r>
              <a:rPr lang="ru-RU" sz="1400" dirty="0" smtClean="0"/>
              <a:t> И.В. </a:t>
            </a:r>
            <a:r>
              <a:rPr lang="ru-RU" sz="1400" dirty="0" err="1" smtClean="0"/>
              <a:t>Потягушеньки</a:t>
            </a:r>
            <a:r>
              <a:rPr lang="ru-RU" sz="1400" dirty="0" smtClean="0"/>
              <a:t>, </a:t>
            </a:r>
            <a:r>
              <a:rPr lang="ru-RU" sz="1400" dirty="0" err="1" smtClean="0"/>
              <a:t>порастушеньки</a:t>
            </a:r>
            <a:r>
              <a:rPr lang="ru-RU" sz="1400" dirty="0" smtClean="0"/>
              <a:t>. </a:t>
            </a:r>
            <a:r>
              <a:rPr lang="ru-RU" sz="1400" dirty="0" err="1" smtClean="0"/>
              <a:t>Пестушки</a:t>
            </a:r>
            <a:r>
              <a:rPr lang="ru-RU" sz="1400" dirty="0" smtClean="0"/>
              <a:t>, </a:t>
            </a:r>
            <a:r>
              <a:rPr lang="ru-RU" sz="1400" dirty="0" err="1" smtClean="0"/>
              <a:t>потешки</a:t>
            </a:r>
            <a:r>
              <a:rPr lang="ru-RU" sz="1400" dirty="0" smtClean="0"/>
              <a:t>, прибаутки, </a:t>
            </a:r>
          </a:p>
          <a:p>
            <a:pPr>
              <a:buNone/>
            </a:pPr>
            <a:r>
              <a:rPr lang="ru-RU" sz="1400" dirty="0" smtClean="0"/>
              <a:t>   </a:t>
            </a:r>
            <a:r>
              <a:rPr lang="ru-RU" sz="1400" dirty="0" smtClean="0"/>
              <a:t>игровые и колыбельные песенки, сказки и присказки для малышей.  </a:t>
            </a:r>
            <a:r>
              <a:rPr lang="ru-RU" sz="1400" dirty="0" smtClean="0"/>
              <a:t>    </a:t>
            </a:r>
            <a:r>
              <a:rPr lang="ru-RU" sz="1400" dirty="0" smtClean="0"/>
              <a:t>«Пермская книга» 1993.</a:t>
            </a:r>
          </a:p>
          <a:p>
            <a:pPr>
              <a:buNone/>
            </a:pPr>
            <a:r>
              <a:rPr lang="ru-RU" sz="1400" dirty="0" smtClean="0"/>
              <a:t>7. Почемучка. Стихи. Серия «Читаем детям». </a:t>
            </a:r>
            <a:r>
              <a:rPr lang="ru-RU" sz="1400" dirty="0" smtClean="0"/>
              <a:t>- </a:t>
            </a:r>
            <a:r>
              <a:rPr lang="ru-RU" sz="1400" dirty="0" smtClean="0"/>
              <a:t>М. «Стрекоза», 2013г.</a:t>
            </a:r>
          </a:p>
          <a:p>
            <a:pPr>
              <a:buNone/>
            </a:pPr>
            <a:r>
              <a:rPr lang="ru-RU" sz="1400" dirty="0" smtClean="0"/>
              <a:t>8. Шемякина О.В.  Преодоление задержки речевого развития у детей 2  - 3 лет</a:t>
            </a:r>
            <a:r>
              <a:rPr lang="ru-RU" sz="1400" dirty="0" smtClean="0"/>
              <a:t>.</a:t>
            </a:r>
          </a:p>
          <a:p>
            <a:pPr>
              <a:buNone/>
            </a:pPr>
            <a:r>
              <a:rPr lang="ru-RU" sz="1400" dirty="0" smtClean="0"/>
              <a:t>   </a:t>
            </a:r>
            <a:r>
              <a:rPr lang="ru-RU" sz="1400" dirty="0" smtClean="0"/>
              <a:t>Диагностическая и </a:t>
            </a:r>
            <a:r>
              <a:rPr lang="ru-RU" sz="1400" dirty="0" err="1" smtClean="0"/>
              <a:t>коррекционно</a:t>
            </a:r>
            <a:r>
              <a:rPr lang="ru-RU" sz="1400" dirty="0" smtClean="0"/>
              <a:t> – воспитательная работа логопеда ДОУ/ </a:t>
            </a:r>
            <a:r>
              <a:rPr lang="ru-RU" sz="1400" dirty="0" smtClean="0"/>
              <a:t>      </a:t>
            </a:r>
            <a:r>
              <a:rPr lang="ru-RU" sz="1400" dirty="0" smtClean="0"/>
              <a:t>О. В. Шемякина. – М.: Издательство ГНОМ, 2014. – 168 с. </a:t>
            </a:r>
            <a:endParaRPr lang="ru-RU" sz="1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FF0066"/>
                </a:solidFill>
              </a:rPr>
              <a:t/>
            </a:r>
            <a:br>
              <a:rPr lang="ru-RU" sz="2800" b="1" i="1" dirty="0" smtClean="0">
                <a:solidFill>
                  <a:srgbClr val="FF0066"/>
                </a:solidFill>
              </a:rPr>
            </a:br>
            <a:r>
              <a:rPr lang="ru-RU" sz="2800" b="1" i="1" dirty="0" smtClean="0">
                <a:solidFill>
                  <a:srgbClr val="FF0066"/>
                </a:solidFill>
              </a:rPr>
              <a:t/>
            </a:r>
            <a:br>
              <a:rPr lang="ru-RU" sz="2800" b="1" i="1" dirty="0" smtClean="0">
                <a:solidFill>
                  <a:srgbClr val="FF0066"/>
                </a:solidFill>
              </a:rPr>
            </a:br>
            <a:r>
              <a:rPr lang="ru-RU" sz="2800" b="1" i="1" dirty="0" smtClean="0">
                <a:solidFill>
                  <a:srgbClr val="FF0066"/>
                </a:solidFill>
              </a:rPr>
              <a:t/>
            </a:r>
            <a:br>
              <a:rPr lang="ru-RU" sz="2800" b="1" i="1" dirty="0" smtClean="0">
                <a:solidFill>
                  <a:srgbClr val="FF0066"/>
                </a:solidFill>
              </a:rPr>
            </a:br>
            <a:r>
              <a:rPr lang="ru-RU" sz="2800" b="1" i="1" dirty="0" smtClean="0">
                <a:solidFill>
                  <a:srgbClr val="FF0066"/>
                </a:solidFill>
              </a:rPr>
              <a:t>Развитие речи ребёнка от одного до трёх лет в норме.</a:t>
            </a:r>
            <a:r>
              <a:rPr lang="ru-RU" dirty="0" smtClean="0">
                <a:solidFill>
                  <a:srgbClr val="FF0066"/>
                </a:solidFill>
              </a:rPr>
              <a:t/>
            </a:r>
            <a:br>
              <a:rPr lang="ru-RU" dirty="0" smtClean="0">
                <a:solidFill>
                  <a:srgbClr val="FF0066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FF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24744"/>
            <a:ext cx="8176422" cy="4104456"/>
          </a:xfrm>
        </p:spPr>
        <p:txBody>
          <a:bodyPr/>
          <a:lstStyle/>
          <a:p>
            <a:r>
              <a:rPr lang="ru-RU" sz="1600" dirty="0" smtClean="0"/>
              <a:t>Развитие речи с учётом возраста  предполагает, что  </a:t>
            </a:r>
            <a:r>
              <a:rPr lang="ru-RU" sz="1600" b="1" i="1" dirty="0" smtClean="0"/>
              <a:t>к первому году</a:t>
            </a:r>
            <a:r>
              <a:rPr lang="ru-RU" sz="1600" dirty="0" smtClean="0"/>
              <a:t> жизни ребёнок может  сказать около </a:t>
            </a:r>
            <a:r>
              <a:rPr lang="ru-RU" sz="1600" dirty="0" smtClean="0">
                <a:solidFill>
                  <a:srgbClr val="FF0066"/>
                </a:solidFill>
              </a:rPr>
              <a:t>10 простых слов:  </a:t>
            </a:r>
            <a:endParaRPr lang="ru-RU" sz="1600" dirty="0" smtClean="0">
              <a:solidFill>
                <a:srgbClr val="FF0066"/>
              </a:solidFill>
            </a:endParaRPr>
          </a:p>
          <a:p>
            <a:r>
              <a:rPr lang="ru-RU" sz="1600" dirty="0" smtClean="0"/>
              <a:t>  </a:t>
            </a:r>
            <a:r>
              <a:rPr lang="ru-RU" sz="1600" dirty="0" smtClean="0"/>
              <a:t>«</a:t>
            </a:r>
            <a:r>
              <a:rPr lang="ru-RU" sz="1600" dirty="0" smtClean="0"/>
              <a:t>мама», «</a:t>
            </a:r>
            <a:r>
              <a:rPr lang="ru-RU" sz="1600" dirty="0" err="1" smtClean="0"/>
              <a:t>ав</a:t>
            </a:r>
            <a:r>
              <a:rPr lang="ru-RU" sz="1600" dirty="0" smtClean="0"/>
              <a:t> – </a:t>
            </a:r>
            <a:r>
              <a:rPr lang="ru-RU" sz="1600" dirty="0" err="1" smtClean="0"/>
              <a:t>ав</a:t>
            </a:r>
            <a:r>
              <a:rPr lang="ru-RU" sz="1600" dirty="0" smtClean="0"/>
              <a:t>», «дай»,   «на», « </a:t>
            </a:r>
            <a:r>
              <a:rPr lang="ru-RU" sz="1600" dirty="0" err="1" smtClean="0"/>
              <a:t>би</a:t>
            </a:r>
            <a:r>
              <a:rPr lang="ru-RU" sz="1600" dirty="0" smtClean="0"/>
              <a:t> – </a:t>
            </a:r>
            <a:r>
              <a:rPr lang="ru-RU" sz="1600" dirty="0" err="1" smtClean="0"/>
              <a:t>би</a:t>
            </a:r>
            <a:r>
              <a:rPr lang="ru-RU" sz="1600" dirty="0" smtClean="0"/>
              <a:t>» и т.д., </a:t>
            </a:r>
          </a:p>
          <a:p>
            <a:r>
              <a:rPr lang="ru-RU" sz="1600" b="1" i="1" dirty="0" smtClean="0"/>
              <a:t>к двум годам</a:t>
            </a:r>
            <a:r>
              <a:rPr lang="ru-RU" sz="1600" dirty="0" smtClean="0"/>
              <a:t>  активный словарь малыша составляет уже </a:t>
            </a:r>
            <a:r>
              <a:rPr lang="ru-RU" sz="1600" dirty="0" smtClean="0">
                <a:solidFill>
                  <a:srgbClr val="FF0066"/>
                </a:solidFill>
              </a:rPr>
              <a:t>около 300 слов, </a:t>
            </a:r>
          </a:p>
          <a:p>
            <a:r>
              <a:rPr lang="ru-RU" sz="1600" b="1" i="1" dirty="0" smtClean="0"/>
              <a:t> к трём</a:t>
            </a:r>
            <a:r>
              <a:rPr lang="ru-RU" sz="1600" dirty="0" smtClean="0"/>
              <a:t>  - достигает </a:t>
            </a:r>
            <a:r>
              <a:rPr lang="ru-RU" sz="1600" dirty="0" smtClean="0">
                <a:solidFill>
                  <a:srgbClr val="FF0066"/>
                </a:solidFill>
              </a:rPr>
              <a:t>1000 слов</a:t>
            </a:r>
            <a:r>
              <a:rPr lang="ru-RU" sz="1600" dirty="0" smtClean="0">
                <a:solidFill>
                  <a:srgbClr val="FF0066"/>
                </a:solidFill>
              </a:rPr>
              <a:t>.</a:t>
            </a:r>
            <a:r>
              <a:rPr lang="ru-RU" sz="1600" dirty="0" smtClean="0"/>
              <a:t> </a:t>
            </a:r>
            <a:endParaRPr lang="ru-RU" sz="1600" dirty="0" smtClean="0"/>
          </a:p>
          <a:p>
            <a:pPr>
              <a:buNone/>
            </a:pPr>
            <a:r>
              <a:rPr lang="ru-RU" sz="1400" dirty="0" smtClean="0"/>
              <a:t>         Ребёнок </a:t>
            </a:r>
            <a:r>
              <a:rPr lang="ru-RU" sz="1400" dirty="0" smtClean="0"/>
              <a:t>уже может рассказывать короткие эпизоды или истории, </a:t>
            </a:r>
            <a:r>
              <a:rPr lang="ru-RU" sz="1400" dirty="0" smtClean="0"/>
              <a:t>причём вопросах </a:t>
            </a:r>
            <a:r>
              <a:rPr lang="ru-RU" sz="1400" dirty="0" smtClean="0"/>
              <a:t>об окружающем мире начинают доминировать вопросы «почему?» и «как?».</a:t>
            </a:r>
          </a:p>
          <a:p>
            <a:pPr>
              <a:buNone/>
            </a:pPr>
            <a:r>
              <a:rPr lang="ru-RU" sz="1600" i="1" dirty="0" smtClean="0"/>
              <a:t>       </a:t>
            </a:r>
            <a:r>
              <a:rPr lang="ru-RU" sz="1400" i="1" dirty="0" smtClean="0"/>
              <a:t>Для речи детей этого возраста характерно  смягчённое произношение звуков, из –</a:t>
            </a:r>
            <a:r>
              <a:rPr lang="ru-RU" sz="1400" i="1" dirty="0" smtClean="0"/>
              <a:t>за   </a:t>
            </a:r>
            <a:r>
              <a:rPr lang="ru-RU" sz="1400" i="1" dirty="0" smtClean="0"/>
              <a:t>готического строения нёба. К концу третьего года смягчение уходит, ребёнок употребляет сложные распространённые предложения,   есть трудности и  в  правильном  грамматическом оформлении.</a:t>
            </a:r>
          </a:p>
          <a:p>
            <a:r>
              <a:rPr lang="ru-RU" sz="1600" dirty="0" smtClean="0"/>
              <a:t>Развитие речи в этом возрасте тесно связано с развитием всех психических </a:t>
            </a:r>
            <a:r>
              <a:rPr lang="ru-RU" sz="1600" dirty="0" smtClean="0"/>
              <a:t>процессов</a:t>
            </a:r>
            <a:r>
              <a:rPr lang="ru-RU" sz="1600" dirty="0" smtClean="0"/>
              <a:t>:</a:t>
            </a:r>
            <a:r>
              <a:rPr lang="ru-RU" sz="1600" dirty="0" smtClean="0"/>
              <a:t> </a:t>
            </a:r>
            <a:r>
              <a:rPr lang="ru-RU" sz="1600" dirty="0" smtClean="0"/>
              <a:t>вниманием, зрительным и слуховым восприятием, памятью, мышлением, развитием координации,  мелкой и общей </a:t>
            </a:r>
            <a:r>
              <a:rPr lang="ru-RU" sz="1600" dirty="0" smtClean="0"/>
              <a:t>моторикой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 </a:t>
            </a:r>
            <a:r>
              <a:rPr lang="ru-RU" sz="1600" i="1" dirty="0" smtClean="0">
                <a:solidFill>
                  <a:srgbClr val="FF0000"/>
                </a:solidFill>
              </a:rPr>
              <a:t>Если есть проблемы с развитием, каких -  либо психических функций, как правило, страдает и речь. </a:t>
            </a:r>
            <a:endParaRPr lang="ru-RU" sz="1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086724" cy="1071562"/>
          </a:xfrm>
        </p:spPr>
        <p:txBody>
          <a:bodyPr/>
          <a:lstStyle/>
          <a:p>
            <a:r>
              <a:rPr lang="ru-RU" b="1" dirty="0" smtClean="0">
                <a:solidFill>
                  <a:srgbClr val="FF0066"/>
                </a:solidFill>
                <a:latin typeface="Monotype Corsiva" pitchFamily="66" charset="0"/>
              </a:rPr>
              <a:t>Итак, ваши дети должны говорить</a:t>
            </a:r>
            <a:endParaRPr lang="ru-RU" dirty="0">
              <a:solidFill>
                <a:srgbClr val="FF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43050"/>
            <a:ext cx="7786742" cy="3429024"/>
          </a:xfrm>
        </p:spPr>
        <p:txBody>
          <a:bodyPr/>
          <a:lstStyle/>
          <a:p>
            <a:r>
              <a:rPr lang="ru-RU" sz="3600" b="1" dirty="0" smtClean="0">
                <a:latin typeface="Comic Sans MS" pitchFamily="66" charset="0"/>
              </a:rPr>
              <a:t>К концу 1-го года – </a:t>
            </a:r>
            <a:r>
              <a:rPr lang="ru-RU" sz="3600" b="1" dirty="0" smtClean="0">
                <a:solidFill>
                  <a:srgbClr val="FF0066"/>
                </a:solidFill>
                <a:latin typeface="Comic Sans MS" pitchFamily="66" charset="0"/>
              </a:rPr>
              <a:t>10 </a:t>
            </a:r>
            <a:r>
              <a:rPr lang="ru-RU" sz="3600" b="1" dirty="0" smtClean="0">
                <a:solidFill>
                  <a:srgbClr val="FF0066"/>
                </a:solidFill>
                <a:latin typeface="Comic Sans MS" pitchFamily="66" charset="0"/>
              </a:rPr>
              <a:t>слов.</a:t>
            </a:r>
            <a:endParaRPr lang="ru-RU" sz="3600" b="1" dirty="0" smtClean="0">
              <a:solidFill>
                <a:srgbClr val="FF6600"/>
              </a:solidFill>
              <a:latin typeface="Comic Sans MS" pitchFamily="66" charset="0"/>
            </a:endParaRPr>
          </a:p>
          <a:p>
            <a:r>
              <a:rPr lang="ru-RU" sz="3600" b="1" dirty="0" smtClean="0">
                <a:latin typeface="Comic Sans MS" pitchFamily="66" charset="0"/>
              </a:rPr>
              <a:t>К 2 годам – </a:t>
            </a:r>
            <a:r>
              <a:rPr lang="ru-RU" sz="3600" b="1" dirty="0" smtClean="0">
                <a:solidFill>
                  <a:srgbClr val="FF0066"/>
                </a:solidFill>
                <a:latin typeface="Comic Sans MS" pitchFamily="66" charset="0"/>
              </a:rPr>
              <a:t>300 слов</a:t>
            </a:r>
            <a:r>
              <a:rPr lang="ru-RU" sz="3600" b="1" dirty="0" smtClean="0">
                <a:solidFill>
                  <a:srgbClr val="FF0066"/>
                </a:solidFill>
                <a:latin typeface="Comic Sans MS" pitchFamily="66" charset="0"/>
              </a:rPr>
              <a:t>.</a:t>
            </a:r>
          </a:p>
          <a:p>
            <a:r>
              <a:rPr lang="ru-RU" sz="3600" b="1" dirty="0" smtClean="0">
                <a:latin typeface="Comic Sans MS" pitchFamily="66" charset="0"/>
              </a:rPr>
              <a:t>К концу 3 года </a:t>
            </a:r>
            <a:r>
              <a:rPr lang="ru-RU" sz="3600" b="1" dirty="0" smtClean="0">
                <a:solidFill>
                  <a:srgbClr val="FF0066"/>
                </a:solidFill>
                <a:latin typeface="Comic Sans MS" pitchFamily="66" charset="0"/>
              </a:rPr>
              <a:t>– 1000 слов.</a:t>
            </a:r>
            <a:endParaRPr lang="ru-RU" sz="3600" b="1" dirty="0" smtClean="0">
              <a:solidFill>
                <a:srgbClr val="FF0066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28794" y="428604"/>
            <a:ext cx="4572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66"/>
                </a:solidFill>
              </a:rPr>
              <a:t/>
            </a:r>
            <a:br>
              <a:rPr lang="ru-RU" dirty="0" smtClean="0">
                <a:solidFill>
                  <a:srgbClr val="FF0066"/>
                </a:solidFill>
              </a:rPr>
            </a:br>
            <a:endParaRPr lang="ru-RU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00034" y="-357214"/>
            <a:ext cx="821537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-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 CYR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 CYR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 CYR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 CYR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Причины  недоразвития речи: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136904" cy="3514142"/>
          </a:xfrm>
        </p:spPr>
        <p:txBody>
          <a:bodyPr/>
          <a:lstStyle/>
          <a:p>
            <a:r>
              <a:rPr lang="ru-RU" sz="2000" b="1" dirty="0" smtClean="0"/>
              <a:t>- воздействие неблагоприятных факторов во время беременности </a:t>
            </a:r>
            <a:endParaRPr lang="ru-RU" sz="2000" b="1" dirty="0" smtClean="0"/>
          </a:p>
          <a:p>
            <a:pPr>
              <a:buNone/>
            </a:pPr>
            <a:r>
              <a:rPr lang="ru-RU" sz="1400" dirty="0" smtClean="0"/>
              <a:t>     </a:t>
            </a:r>
            <a:r>
              <a:rPr lang="ru-RU" sz="1400" dirty="0" smtClean="0"/>
              <a:t>(болезнь матери, травмы, возраст родителей);</a:t>
            </a:r>
          </a:p>
          <a:p>
            <a:r>
              <a:rPr lang="ru-RU" sz="2000" b="1" dirty="0" smtClean="0"/>
              <a:t>- протекание родов </a:t>
            </a:r>
          </a:p>
          <a:p>
            <a:pPr>
              <a:buNone/>
            </a:pPr>
            <a:r>
              <a:rPr lang="ru-RU" sz="1400" dirty="0" smtClean="0"/>
              <a:t>   </a:t>
            </a:r>
            <a:r>
              <a:rPr lang="ru-RU" sz="1400" dirty="0" smtClean="0"/>
              <a:t>(в срок, перехоженные,  различные стимуляции во время родов, </a:t>
            </a:r>
            <a:r>
              <a:rPr lang="ru-RU" sz="1400" dirty="0" smtClean="0"/>
              <a:t>воздействие препаратов</a:t>
            </a:r>
            <a:r>
              <a:rPr lang="ru-RU" sz="1400" dirty="0" smtClean="0"/>
              <a:t>);</a:t>
            </a:r>
          </a:p>
          <a:p>
            <a:r>
              <a:rPr lang="ru-RU" sz="2000" b="1" dirty="0" smtClean="0"/>
              <a:t>- заболевания ребёнка в  первые годы жизни;</a:t>
            </a:r>
          </a:p>
          <a:p>
            <a:r>
              <a:rPr lang="ru-RU" sz="2000" b="1" dirty="0" smtClean="0"/>
              <a:t> - условия, в которых воспитывается ребёнок;</a:t>
            </a:r>
          </a:p>
          <a:p>
            <a:r>
              <a:rPr lang="ru-RU" sz="2000" b="1" dirty="0" smtClean="0"/>
              <a:t>- наследственные факторы </a:t>
            </a:r>
          </a:p>
          <a:p>
            <a:pPr>
              <a:buNone/>
            </a:pPr>
            <a:r>
              <a:rPr lang="ru-RU" sz="1400" dirty="0" smtClean="0"/>
              <a:t>    (</a:t>
            </a:r>
            <a:r>
              <a:rPr lang="ru-RU" sz="1400" dirty="0" smtClean="0"/>
              <a:t>заболевания, родители стали поздно говорить  сами, заикание  по наследству).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28794" y="428604"/>
            <a:ext cx="4572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66"/>
                </a:solidFill>
              </a:rPr>
              <a:t/>
            </a:r>
            <a:br>
              <a:rPr lang="ru-RU" dirty="0" smtClean="0">
                <a:solidFill>
                  <a:srgbClr val="FF0066"/>
                </a:solidFill>
              </a:rPr>
            </a:br>
            <a:endParaRPr lang="ru-RU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428860" y="571481"/>
            <a:ext cx="578647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CYR"/>
                <a:ea typeface="Calibri" pitchFamily="34" charset="0"/>
                <a:cs typeface="Times New Roman" pitchFamily="18" charset="0"/>
              </a:rPr>
              <a:t>-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 CYR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 CYR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 CYR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 CYR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 CYR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Родителей </a:t>
            </a:r>
            <a:r>
              <a:rPr lang="ru-RU" sz="3600" b="1" i="1" dirty="0" smtClean="0">
                <a:solidFill>
                  <a:srgbClr val="FF0000"/>
                </a:solidFill>
              </a:rPr>
              <a:t>должно насторожить, если ребёнок</a:t>
            </a:r>
            <a:r>
              <a:rPr lang="ru-RU" b="1" i="1" dirty="0" smtClean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3888432"/>
          </a:xfrm>
        </p:spPr>
        <p:txBody>
          <a:bodyPr/>
          <a:lstStyle/>
          <a:p>
            <a:r>
              <a:rPr lang="ru-RU" sz="1600" dirty="0" smtClean="0"/>
              <a:t>- Очень вял, нехотя реагирует на окружающее</a:t>
            </a:r>
            <a:r>
              <a:rPr lang="ru-RU" sz="1600" dirty="0" smtClean="0"/>
              <a:t>;</a:t>
            </a:r>
            <a:endParaRPr lang="ru-RU" sz="1600" dirty="0" smtClean="0"/>
          </a:p>
          <a:p>
            <a:r>
              <a:rPr lang="ru-RU" sz="1600" dirty="0" smtClean="0"/>
              <a:t> </a:t>
            </a:r>
            <a:r>
              <a:rPr lang="ru-RU" sz="1600" dirty="0" smtClean="0"/>
              <a:t>- Часто проявляет беспокойство, раскачивается  из стороны в сторону, выполняет   </a:t>
            </a:r>
            <a:r>
              <a:rPr lang="ru-RU" sz="1600" dirty="0" smtClean="0"/>
              <a:t>   </a:t>
            </a:r>
            <a:r>
              <a:rPr lang="ru-RU" sz="1600" dirty="0" smtClean="0"/>
              <a:t>стереотипные движения;</a:t>
            </a:r>
          </a:p>
          <a:p>
            <a:r>
              <a:rPr lang="ru-RU" sz="1600" dirty="0" smtClean="0"/>
              <a:t>  - Не понимает обращённую речь. Простые словесные </a:t>
            </a:r>
            <a:r>
              <a:rPr lang="ru-RU" sz="1600" dirty="0" smtClean="0"/>
              <a:t>команды.</a:t>
            </a:r>
            <a:endParaRPr lang="ru-RU" sz="1600" dirty="0" smtClean="0"/>
          </a:p>
          <a:p>
            <a:r>
              <a:rPr lang="ru-RU" sz="1600" dirty="0" smtClean="0"/>
              <a:t> -  Не смотрит вам в  глаза  во время  </a:t>
            </a:r>
            <a:r>
              <a:rPr lang="ru-RU" sz="1600" dirty="0" smtClean="0"/>
              <a:t>общения, не прослеживает взором за предметом, который Вы ему показываете.</a:t>
            </a:r>
            <a:endParaRPr lang="ru-RU" sz="1600" dirty="0" smtClean="0"/>
          </a:p>
          <a:p>
            <a:r>
              <a:rPr lang="ru-RU" sz="1600" dirty="0" smtClean="0"/>
              <a:t>-   Отказывается от общения с другими детьми,  взрослыми  и его понимаете только </a:t>
            </a:r>
            <a:r>
              <a:rPr lang="ru-RU" sz="1600" dirty="0" smtClean="0"/>
              <a:t>Вы.</a:t>
            </a:r>
            <a:endParaRPr lang="ru-RU" sz="1600" dirty="0" smtClean="0"/>
          </a:p>
          <a:p>
            <a:r>
              <a:rPr lang="ru-RU" sz="1600" dirty="0" smtClean="0"/>
              <a:t>-  Говорит «</a:t>
            </a:r>
            <a:r>
              <a:rPr lang="ru-RU" sz="1600" dirty="0" err="1" smtClean="0"/>
              <a:t>ма</a:t>
            </a:r>
            <a:r>
              <a:rPr lang="ru-RU" sz="1600" dirty="0" smtClean="0"/>
              <a:t>» вместо мама или относит слово мама к другим лицам;</a:t>
            </a:r>
          </a:p>
          <a:p>
            <a:r>
              <a:rPr lang="ru-RU" sz="1600" dirty="0" smtClean="0"/>
              <a:t>-  Наблюдается </a:t>
            </a:r>
            <a:r>
              <a:rPr lang="ru-RU" sz="1600" dirty="0" smtClean="0"/>
              <a:t>тремор (дрожание) языка, отклонение языка в </a:t>
            </a:r>
            <a:r>
              <a:rPr lang="ru-RU" sz="1600" dirty="0" smtClean="0"/>
              <a:t>сторону</a:t>
            </a:r>
            <a:r>
              <a:rPr lang="ru-RU" sz="1600" dirty="0" smtClean="0"/>
              <a:t>,</a:t>
            </a:r>
            <a:r>
              <a:rPr lang="ru-RU" sz="1600" dirty="0" smtClean="0"/>
              <a:t> </a:t>
            </a:r>
            <a:r>
              <a:rPr lang="ru-RU" sz="1600" dirty="0" smtClean="0"/>
              <a:t>полуоткрыт рот, затруднено носовое дыхание, повышено </a:t>
            </a:r>
            <a:r>
              <a:rPr lang="ru-RU" sz="1600" dirty="0" smtClean="0"/>
              <a:t>слюнотечение, несимметричная </a:t>
            </a:r>
            <a:r>
              <a:rPr lang="ru-RU" sz="1600" dirty="0" smtClean="0"/>
              <a:t>улыбка, язык находится между зубами</a:t>
            </a:r>
            <a:r>
              <a:rPr lang="ru-RU" sz="1600" dirty="0" smtClean="0"/>
              <a:t>.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-   </a:t>
            </a:r>
            <a:r>
              <a:rPr lang="ru-RU" sz="1600" dirty="0" smtClean="0">
                <a:solidFill>
                  <a:srgbClr val="FF0000"/>
                </a:solidFill>
              </a:rPr>
              <a:t>Если у ребёнка в 2 года нет </a:t>
            </a:r>
            <a:r>
              <a:rPr lang="ru-RU" sz="1600" dirty="0" smtClean="0">
                <a:solidFill>
                  <a:srgbClr val="FF0000"/>
                </a:solidFill>
              </a:rPr>
              <a:t>фразы! </a:t>
            </a:r>
            <a:r>
              <a:rPr lang="ru-RU" sz="1600" dirty="0" smtClean="0"/>
              <a:t>(« </a:t>
            </a:r>
            <a:r>
              <a:rPr lang="ru-RU" sz="1600" dirty="0" smtClean="0"/>
              <a:t>Мама, дай. Мама, </a:t>
            </a:r>
            <a:r>
              <a:rPr lang="ru-RU" sz="1600" dirty="0" smtClean="0"/>
              <a:t>пойдём»).</a:t>
            </a:r>
            <a:endParaRPr lang="ru-RU" sz="1600" dirty="0" smtClean="0"/>
          </a:p>
          <a:p>
            <a:pPr>
              <a:buNone/>
            </a:pPr>
            <a:r>
              <a:rPr lang="ru-RU" sz="1600" b="1" dirty="0" smtClean="0"/>
              <a:t> </a:t>
            </a:r>
            <a:endParaRPr lang="ru-RU" sz="1600" dirty="0" smtClean="0"/>
          </a:p>
          <a:p>
            <a:r>
              <a:rPr lang="ru-RU" sz="1400" b="1" dirty="0" smtClean="0"/>
              <a:t> </a:t>
            </a:r>
            <a:endParaRPr lang="ru-RU" sz="1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Что  делать , если </a:t>
            </a:r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Вы </a:t>
            </a:r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заметили недостатки  в  развитии речи  своего  ребёнка?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3556991"/>
          </a:xfrm>
        </p:spPr>
        <p:txBody>
          <a:bodyPr/>
          <a:lstStyle/>
          <a:p>
            <a:pPr marL="457200" indent="-457200">
              <a:buNone/>
            </a:pPr>
            <a:r>
              <a:rPr lang="ru-RU" sz="1800" i="1" dirty="0" smtClean="0"/>
              <a:t>1. Комментируйте </a:t>
            </a:r>
            <a:r>
              <a:rPr lang="ru-RU" sz="1800" i="1" dirty="0" smtClean="0"/>
              <a:t>свои </a:t>
            </a:r>
            <a:r>
              <a:rPr lang="ru-RU" sz="1800" i="1" dirty="0" smtClean="0"/>
              <a:t>действия.</a:t>
            </a:r>
          </a:p>
          <a:p>
            <a:pPr marL="457200" indent="-457200">
              <a:buNone/>
            </a:pPr>
            <a:r>
              <a:rPr lang="ru-RU" sz="1800" i="1" dirty="0" smtClean="0"/>
              <a:t>2. Во время общения необходимо встретиться взглядом с ребёнком</a:t>
            </a:r>
            <a:r>
              <a:rPr lang="ru-RU" sz="1800" i="1" dirty="0" smtClean="0"/>
              <a:t>!</a:t>
            </a:r>
          </a:p>
          <a:p>
            <a:pPr marL="457200" indent="-457200">
              <a:buNone/>
            </a:pPr>
            <a:r>
              <a:rPr lang="ru-RU" sz="1800" i="1" dirty="0" smtClean="0"/>
              <a:t>3. Говорите чётко.</a:t>
            </a:r>
            <a:endParaRPr lang="ru-RU" sz="1800" dirty="0" smtClean="0"/>
          </a:p>
          <a:p>
            <a:pPr marL="457200" indent="-457200">
              <a:buNone/>
            </a:pPr>
            <a:r>
              <a:rPr lang="ru-RU" sz="1800" i="1" dirty="0" smtClean="0"/>
              <a:t>4.  Говорите простыми фразами.</a:t>
            </a:r>
            <a:endParaRPr lang="ru-RU" sz="1800" dirty="0" smtClean="0"/>
          </a:p>
          <a:p>
            <a:pPr marL="457200" indent="-457200">
              <a:buNone/>
            </a:pPr>
            <a:r>
              <a:rPr lang="ru-RU" sz="1800" i="1" dirty="0" smtClean="0"/>
              <a:t>5. Очень важно: положительные эмоции!</a:t>
            </a:r>
            <a:endParaRPr lang="ru-RU" sz="1800" dirty="0" smtClean="0"/>
          </a:p>
          <a:p>
            <a:pPr marL="457200" indent="-457200">
              <a:buNone/>
            </a:pPr>
            <a:r>
              <a:rPr lang="ru-RU" sz="1800" i="1" dirty="0" smtClean="0"/>
              <a:t>6. В процессе  развития  речи должны быть задействованы  все органы чувств. </a:t>
            </a:r>
            <a:endParaRPr lang="ru-RU" sz="1800" dirty="0" smtClean="0"/>
          </a:p>
          <a:p>
            <a:pPr marL="457200" indent="-457200">
              <a:buNone/>
            </a:pPr>
            <a:r>
              <a:rPr lang="ru-RU" sz="1800" i="1" dirty="0" smtClean="0"/>
              <a:t>7. Поддерживайте  любое стремление  ребёнка общаться.</a:t>
            </a:r>
            <a:endParaRPr lang="ru-RU" sz="1800" dirty="0" smtClean="0"/>
          </a:p>
          <a:p>
            <a:pPr marL="457200" indent="-457200">
              <a:buNone/>
            </a:pPr>
            <a:r>
              <a:rPr lang="ru-RU" sz="1800" i="1" dirty="0" smtClean="0"/>
              <a:t>8. Уважайте попытки ребёнка говорить</a:t>
            </a:r>
            <a:r>
              <a:rPr lang="ru-RU" sz="1800" i="1" dirty="0" smtClean="0"/>
              <a:t>.</a:t>
            </a:r>
          </a:p>
          <a:p>
            <a:pPr marL="457200" indent="-457200">
              <a:buNone/>
            </a:pPr>
            <a:r>
              <a:rPr lang="ru-RU" sz="1800" i="1" dirty="0" smtClean="0"/>
              <a:t>9. </a:t>
            </a:r>
            <a:r>
              <a:rPr lang="ru-RU" sz="1800" i="1" dirty="0" smtClean="0"/>
              <a:t>Учите  в </a:t>
            </a:r>
            <a:r>
              <a:rPr lang="ru-RU" sz="1800" i="1" dirty="0" smtClean="0"/>
              <a:t>игре</a:t>
            </a:r>
            <a:r>
              <a:rPr lang="ru-RU" sz="1800" i="1" dirty="0" smtClean="0"/>
              <a:t>.</a:t>
            </a:r>
          </a:p>
          <a:p>
            <a:pPr marL="457200" indent="-457200">
              <a:buNone/>
            </a:pPr>
            <a:r>
              <a:rPr lang="ru-RU" sz="1800" i="1" dirty="0" smtClean="0"/>
              <a:t> </a:t>
            </a:r>
            <a:r>
              <a:rPr lang="ru-RU" sz="1800" i="1" dirty="0" smtClean="0"/>
              <a:t>10. Не предупреждайте  желаний ребёнка!</a:t>
            </a:r>
            <a:endParaRPr lang="ru-RU" sz="1800" dirty="0" smtClean="0"/>
          </a:p>
          <a:p>
            <a:pPr marL="457200" indent="-457200">
              <a:buNone/>
            </a:pPr>
            <a:endParaRPr lang="ru-RU" sz="1800" b="1" i="1" dirty="0" smtClean="0"/>
          </a:p>
          <a:p>
            <a:pPr marL="457200" indent="-457200">
              <a:buNone/>
            </a:pPr>
            <a:endParaRPr lang="ru-RU" sz="1800" dirty="0" smtClean="0"/>
          </a:p>
          <a:p>
            <a:pPr marL="457200" indent="-457200">
              <a:buNone/>
            </a:pPr>
            <a:endParaRPr lang="ru-RU" sz="1800" dirty="0" smtClean="0"/>
          </a:p>
          <a:p>
            <a:pPr marL="457200" indent="-457200">
              <a:buNone/>
            </a:pPr>
            <a:endParaRPr lang="ru-RU" sz="2000" dirty="0" smtClean="0"/>
          </a:p>
          <a:p>
            <a:pPr marL="457200" indent="-457200">
              <a:buAutoNum type="arabicPeriod"/>
            </a:pPr>
            <a:endParaRPr lang="ru-RU" sz="2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976" t="4131" r="6244" b="13427"/>
          <a:stretch/>
        </p:blipFill>
        <p:spPr>
          <a:xfrm>
            <a:off x="6804248" y="4005064"/>
            <a:ext cx="1872207" cy="25289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Что  делать , если  Вы  </a:t>
            </a:r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хотите      предупредить нарушения в речи своего  ребёнка?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i="1" dirty="0" smtClean="0"/>
              <a:t>11. Расширяйте словарь малыша</a:t>
            </a:r>
            <a:r>
              <a:rPr lang="ru-RU" sz="1600" b="1" i="1" dirty="0" smtClean="0"/>
              <a:t>.</a:t>
            </a:r>
          </a:p>
          <a:p>
            <a:r>
              <a:rPr lang="ru-RU" sz="1600" b="1" i="1" dirty="0" smtClean="0"/>
              <a:t>12. Ведите дневник.</a:t>
            </a:r>
            <a:endParaRPr lang="ru-RU" sz="1600" dirty="0" smtClean="0"/>
          </a:p>
          <a:p>
            <a:r>
              <a:rPr lang="ru-RU" sz="1800" b="1" i="1" dirty="0" smtClean="0"/>
              <a:t>13</a:t>
            </a:r>
            <a:r>
              <a:rPr lang="ru-RU" sz="1800" b="1" i="1" dirty="0" smtClean="0"/>
              <a:t>. Развивайте слуховое внимание и фонематический слух.</a:t>
            </a:r>
            <a:endParaRPr lang="ru-RU" sz="1800" dirty="0" smtClean="0"/>
          </a:p>
          <a:p>
            <a:r>
              <a:rPr lang="ru-RU" sz="1800" b="1" i="1" dirty="0" smtClean="0"/>
              <a:t>14. Не пренебрегайте звукоподражанием.</a:t>
            </a:r>
            <a:endParaRPr lang="ru-RU" sz="1800" dirty="0" smtClean="0"/>
          </a:p>
          <a:p>
            <a:r>
              <a:rPr lang="ru-RU" sz="1800" b="1" i="1" dirty="0" smtClean="0"/>
              <a:t>15. Читайте, рассматривайте, рассказывайте.</a:t>
            </a:r>
            <a:endParaRPr lang="ru-RU" sz="1800" dirty="0" smtClean="0"/>
          </a:p>
          <a:p>
            <a:r>
              <a:rPr lang="ru-RU" sz="1800" b="1" i="1" dirty="0" smtClean="0"/>
              <a:t>16. </a:t>
            </a:r>
            <a:r>
              <a:rPr lang="ru-RU" sz="1800" b="1" i="1" dirty="0" smtClean="0"/>
              <a:t>Развивайте мелкую моторику.</a:t>
            </a:r>
          </a:p>
          <a:p>
            <a:r>
              <a:rPr lang="ru-RU" sz="1800" b="1" i="1" dirty="0" smtClean="0"/>
              <a:t>17.  Развивайте артикуляционную моторику и целенаправленную воздушную  струю.</a:t>
            </a:r>
            <a:endParaRPr lang="ru-RU" sz="1800" dirty="0" smtClean="0"/>
          </a:p>
          <a:p>
            <a:r>
              <a:rPr lang="ru-RU" sz="1800" b="1" i="1" dirty="0" smtClean="0"/>
              <a:t>18. Скажите пустышке – нет! </a:t>
            </a:r>
            <a:endParaRPr lang="ru-RU" sz="1800" dirty="0" smtClean="0"/>
          </a:p>
          <a:p>
            <a:r>
              <a:rPr lang="ru-RU" sz="1800" b="1" i="1" dirty="0" smtClean="0"/>
              <a:t>19. Будьте терпеливы, снисходительны и осторожны</a:t>
            </a:r>
            <a:r>
              <a:rPr lang="ru-RU" sz="1800" b="1" i="1" dirty="0" smtClean="0"/>
              <a:t>.</a:t>
            </a:r>
          </a:p>
          <a:p>
            <a:r>
              <a:rPr lang="ru-RU" sz="1800" b="1" i="1" dirty="0" smtClean="0"/>
              <a:t>20. </a:t>
            </a:r>
            <a:r>
              <a:rPr lang="ru-RU" sz="1800" b="1" i="1" dirty="0" smtClean="0"/>
              <a:t>Верьте в своего ребёнка  </a:t>
            </a:r>
            <a:r>
              <a:rPr lang="ru-RU" sz="1800" b="1" i="1" dirty="0" smtClean="0"/>
              <a:t>и </a:t>
            </a:r>
            <a:r>
              <a:rPr lang="ru-RU" sz="1800" b="1" i="1" dirty="0" smtClean="0"/>
              <a:t>чаще  его  хвалите </a:t>
            </a:r>
            <a:r>
              <a:rPr lang="ru-RU" sz="1800" b="1" i="1" dirty="0" smtClean="0"/>
              <a:t> </a:t>
            </a:r>
            <a:r>
              <a:rPr lang="ru-RU" sz="1800" b="1" i="1" dirty="0" smtClean="0"/>
              <a:t>за успехи!</a:t>
            </a:r>
            <a:endParaRPr lang="ru-RU" sz="1800" b="1" i="1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210146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/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/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400" b="1" i="1" dirty="0" smtClean="0">
                <a:solidFill>
                  <a:srgbClr val="FF0000"/>
                </a:solidFill>
              </a:rPr>
              <a:t>Помните</a:t>
            </a:r>
            <a:r>
              <a:rPr lang="ru-RU" sz="2400" b="1" i="1" dirty="0" smtClean="0">
                <a:solidFill>
                  <a:srgbClr val="FF0000"/>
                </a:solidFill>
              </a:rPr>
              <a:t>, что речь ребёнка </a:t>
            </a:r>
            <a:r>
              <a:rPr lang="ru-RU" sz="2400" b="1" i="1" dirty="0" smtClean="0">
                <a:solidFill>
                  <a:srgbClr val="FF0000"/>
                </a:solidFill>
              </a:rPr>
              <a:t>активно развивается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</a:rPr>
              <a:t>с </a:t>
            </a:r>
            <a:r>
              <a:rPr lang="ru-RU" sz="2800" b="1" i="1" dirty="0" smtClean="0">
                <a:solidFill>
                  <a:srgbClr val="FF0000"/>
                </a:solidFill>
              </a:rPr>
              <a:t>1года - до 3 лет!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136904" cy="4093915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/>
              <a:t>           Если   ребёнок </a:t>
            </a:r>
            <a:r>
              <a:rPr lang="ru-RU" sz="2000" b="1" dirty="0" smtClean="0"/>
              <a:t>не говорит фразу в </a:t>
            </a:r>
            <a:r>
              <a:rPr lang="ru-RU" sz="2000" b="1" dirty="0" smtClean="0"/>
              <a:t>2 года</a:t>
            </a:r>
            <a:r>
              <a:rPr lang="ru-RU" sz="2000" b="1" dirty="0" smtClean="0"/>
              <a:t>. </a:t>
            </a:r>
            <a:r>
              <a:rPr lang="ru-RU" sz="2000" dirty="0" smtClean="0"/>
              <a:t> - 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66"/>
                </a:solidFill>
              </a:rPr>
              <a:t> </a:t>
            </a:r>
            <a:r>
              <a:rPr lang="ru-RU" sz="2000" dirty="0" smtClean="0">
                <a:solidFill>
                  <a:srgbClr val="FF0066"/>
                </a:solidFill>
              </a:rPr>
              <a:t>         </a:t>
            </a:r>
            <a:r>
              <a:rPr lang="ru-RU" sz="1800" b="1" dirty="0" smtClean="0">
                <a:solidFill>
                  <a:srgbClr val="FF0066"/>
                </a:solidFill>
              </a:rPr>
              <a:t>Это  </a:t>
            </a:r>
            <a:r>
              <a:rPr lang="ru-RU" sz="1800" b="1" dirty="0" smtClean="0">
                <a:solidFill>
                  <a:srgbClr val="FF0066"/>
                </a:solidFill>
              </a:rPr>
              <a:t>повод посетить </a:t>
            </a:r>
            <a:r>
              <a:rPr lang="ru-RU" sz="1800" b="1" dirty="0" smtClean="0">
                <a:solidFill>
                  <a:srgbClr val="FF0066"/>
                </a:solidFill>
              </a:rPr>
              <a:t>логопеда </a:t>
            </a:r>
            <a:r>
              <a:rPr lang="ru-RU" sz="1800" b="1" dirty="0" smtClean="0">
                <a:solidFill>
                  <a:srgbClr val="FF0066"/>
                </a:solidFill>
              </a:rPr>
              <a:t>и </a:t>
            </a:r>
            <a:r>
              <a:rPr lang="ru-RU" sz="1800" b="1" dirty="0" smtClean="0">
                <a:solidFill>
                  <a:srgbClr val="FF0066"/>
                </a:solidFill>
              </a:rPr>
              <a:t>невролога!</a:t>
            </a:r>
            <a:endParaRPr lang="ru-RU" sz="1800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ru-RU" sz="2000" dirty="0" smtClean="0"/>
              <a:t>Если </a:t>
            </a:r>
            <a:r>
              <a:rPr lang="ru-RU" sz="2000" dirty="0" smtClean="0"/>
              <a:t>Вы  замечаете у своего ребёнка  проблемы в </a:t>
            </a:r>
            <a:r>
              <a:rPr lang="ru-RU" sz="2000" dirty="0" smtClean="0"/>
              <a:t>развитии речи, </a:t>
            </a:r>
          </a:p>
          <a:p>
            <a:pPr>
              <a:buNone/>
            </a:pPr>
            <a:r>
              <a:rPr lang="ru-RU" sz="2000" dirty="0" smtClean="0"/>
              <a:t>поспешите </a:t>
            </a:r>
            <a:r>
              <a:rPr lang="ru-RU" sz="2000" dirty="0" smtClean="0"/>
              <a:t>вовремя обратиться на консультацию  к специалистам:</a:t>
            </a:r>
          </a:p>
          <a:p>
            <a:r>
              <a:rPr lang="ru-RU" sz="2000" b="1" dirty="0" smtClean="0"/>
              <a:t>логопеду</a:t>
            </a:r>
            <a:r>
              <a:rPr lang="ru-RU" sz="2000" b="1" dirty="0" smtClean="0"/>
              <a:t>,</a:t>
            </a:r>
          </a:p>
          <a:p>
            <a:r>
              <a:rPr lang="ru-RU" sz="2000" b="1" dirty="0" smtClean="0"/>
              <a:t>неврологу,</a:t>
            </a:r>
          </a:p>
          <a:p>
            <a:r>
              <a:rPr lang="ru-RU" sz="2000" b="1" dirty="0" smtClean="0"/>
              <a:t>психологу</a:t>
            </a:r>
            <a:r>
              <a:rPr lang="ru-RU" sz="2000" b="1" dirty="0" smtClean="0"/>
              <a:t>,</a:t>
            </a:r>
            <a:endParaRPr lang="ru-RU" sz="2000" dirty="0" smtClean="0"/>
          </a:p>
          <a:p>
            <a:r>
              <a:rPr lang="ru-RU" sz="2000" b="1" dirty="0" err="1" smtClean="0"/>
              <a:t>сурдологу</a:t>
            </a:r>
            <a:r>
              <a:rPr lang="ru-RU" sz="2000" b="1" dirty="0" smtClean="0"/>
              <a:t> </a:t>
            </a:r>
            <a:r>
              <a:rPr lang="ru-RU" sz="2000" dirty="0" smtClean="0"/>
              <a:t>- специалисту по слуху,</a:t>
            </a:r>
          </a:p>
          <a:p>
            <a:r>
              <a:rPr lang="ru-RU" sz="2000" b="1" dirty="0" smtClean="0"/>
              <a:t>отоларингологу - </a:t>
            </a:r>
            <a:r>
              <a:rPr lang="ru-RU" sz="2000" dirty="0" smtClean="0"/>
              <a:t>(</a:t>
            </a:r>
            <a:r>
              <a:rPr lang="ru-RU" sz="2000" dirty="0" err="1" smtClean="0"/>
              <a:t>ЛОРу</a:t>
            </a:r>
            <a:r>
              <a:rPr lang="ru-RU" sz="2000" dirty="0" smtClean="0"/>
              <a:t>),</a:t>
            </a:r>
          </a:p>
          <a:p>
            <a:r>
              <a:rPr lang="ru-RU" sz="2000" b="1" dirty="0" err="1" smtClean="0"/>
              <a:t>ортодонту</a:t>
            </a:r>
            <a:r>
              <a:rPr lang="ru-RU" sz="2000" b="1" dirty="0" smtClean="0"/>
              <a:t> </a:t>
            </a:r>
            <a:r>
              <a:rPr lang="ru-RU" sz="2000" dirty="0" smtClean="0"/>
              <a:t>- специалисту по зубно-челюстной системе.</a:t>
            </a: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66"/>
                </a:solidFill>
              </a:rPr>
              <a:t>Давайте, поиграем!</a:t>
            </a:r>
            <a:endParaRPr lang="ru-RU" i="1" dirty="0">
              <a:solidFill>
                <a:srgbClr val="FF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6"/>
          </a:xfrm>
        </p:spPr>
        <p:txBody>
          <a:bodyPr/>
          <a:lstStyle/>
          <a:p>
            <a:r>
              <a:rPr lang="ru-RU" sz="1800" b="1" dirty="0" smtClean="0"/>
              <a:t>Неспецифические </a:t>
            </a:r>
            <a:r>
              <a:rPr lang="ru-RU" sz="1800" b="1" dirty="0" smtClean="0"/>
              <a:t>упражнения  для  </a:t>
            </a:r>
            <a:r>
              <a:rPr lang="ru-RU" sz="1800" b="1" dirty="0" smtClean="0"/>
              <a:t>развития                        артикуляционной моторики.</a:t>
            </a:r>
            <a:endParaRPr lang="ru-RU" sz="1800" dirty="0" smtClean="0"/>
          </a:p>
          <a:p>
            <a:r>
              <a:rPr lang="ru-RU" sz="1800" b="1" dirty="0" smtClean="0"/>
              <a:t>Игры </a:t>
            </a:r>
            <a:r>
              <a:rPr lang="ru-RU" sz="1800" b="1" dirty="0" smtClean="0"/>
              <a:t>на развитие речевого </a:t>
            </a:r>
            <a:r>
              <a:rPr lang="ru-RU" sz="1800" b="1" dirty="0" smtClean="0"/>
              <a:t>выдоха</a:t>
            </a:r>
          </a:p>
          <a:p>
            <a:r>
              <a:rPr lang="ru-RU" sz="1800" b="1" dirty="0" smtClean="0"/>
              <a:t>Артикуляционные упражнения</a:t>
            </a:r>
            <a:r>
              <a:rPr lang="ru-RU" sz="1800" dirty="0" smtClean="0"/>
              <a:t>.</a:t>
            </a:r>
          </a:p>
          <a:p>
            <a:r>
              <a:rPr lang="ru-RU" sz="1800" b="1" dirty="0" smtClean="0"/>
              <a:t>Скажем  </a:t>
            </a:r>
            <a:r>
              <a:rPr lang="ru-RU" sz="1800" b="1" dirty="0" smtClean="0"/>
              <a:t>и  </a:t>
            </a:r>
            <a:r>
              <a:rPr lang="ru-RU" sz="1800" b="1" dirty="0" smtClean="0"/>
              <a:t>покажем.</a:t>
            </a:r>
            <a:endParaRPr lang="ru-RU" sz="1800" b="1" i="1" u="sng" dirty="0" smtClean="0"/>
          </a:p>
          <a:p>
            <a:pPr>
              <a:buNone/>
            </a:pPr>
            <a:r>
              <a:rPr lang="ru-RU" sz="1800" b="1" i="1" dirty="0" smtClean="0"/>
              <a:t>  </a:t>
            </a:r>
            <a:r>
              <a:rPr lang="ru-RU" sz="1400" b="1" i="1" dirty="0" smtClean="0"/>
              <a:t>Рекомендуемые  </a:t>
            </a:r>
            <a:r>
              <a:rPr lang="ru-RU" sz="1400" b="1" i="1" dirty="0" smtClean="0"/>
              <a:t>произведения  для активизации словаря, координации  речи с    движением, развития  мелкой моторики  у  детей раннего </a:t>
            </a:r>
            <a:r>
              <a:rPr lang="ru-RU" sz="1400" b="1" i="1" dirty="0" smtClean="0"/>
              <a:t>возраста</a:t>
            </a:r>
            <a:r>
              <a:rPr lang="ru-RU" sz="1400" b="1" i="1" dirty="0" smtClean="0"/>
              <a:t>.</a:t>
            </a:r>
            <a:r>
              <a:rPr lang="ru-RU" sz="1400" b="1" dirty="0" smtClean="0"/>
              <a:t>                                               </a:t>
            </a:r>
            <a:endParaRPr lang="ru-RU" sz="1400" dirty="0" smtClean="0"/>
          </a:p>
          <a:p>
            <a:r>
              <a:rPr lang="ru-RU" sz="1800" b="1" dirty="0" smtClean="0"/>
              <a:t>Массаж и  </a:t>
            </a:r>
            <a:r>
              <a:rPr lang="ru-RU" sz="1800" b="1" dirty="0" err="1" smtClean="0"/>
              <a:t>самомассаж</a:t>
            </a:r>
            <a:r>
              <a:rPr lang="ru-RU" sz="1800" b="1" dirty="0" smtClean="0"/>
              <a:t>. </a:t>
            </a:r>
          </a:p>
          <a:p>
            <a:r>
              <a:rPr lang="ru-RU" sz="1800" b="1" dirty="0" smtClean="0"/>
              <a:t>Пальчиковые игры.</a:t>
            </a:r>
            <a:endParaRPr lang="ru-RU" sz="1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0616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None/>
            </a:pPr>
            <a:r>
              <a:rPr lang="ru-RU" i="1" dirty="0" smtClean="0"/>
              <a:t>.</a:t>
            </a:r>
            <a:endParaRPr lang="ru-RU" i="1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9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зелёные листья</Template>
  <TotalTime>251</TotalTime>
  <Words>1074</Words>
  <Application>Microsoft Office PowerPoint</Application>
  <PresentationFormat>Экран (4:3)</PresentationFormat>
  <Paragraphs>117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Тема9</vt:lpstr>
      <vt:lpstr> Рекомендации по развитию речи   детей   от 1  до  3  лет </vt:lpstr>
      <vt:lpstr>   Развитие речи ребёнка от одного до трёх лет в норме.  </vt:lpstr>
      <vt:lpstr>Итак, ваши дети должны говорить</vt:lpstr>
      <vt:lpstr>Причины  недоразвития речи: </vt:lpstr>
      <vt:lpstr>Родителей должно насторожить, если ребёнок:</vt:lpstr>
      <vt:lpstr>  Что  делать , если  Вы  заметили недостатки  в  развитии речи  своего  ребёнка?   </vt:lpstr>
      <vt:lpstr>Что  делать , если  Вы  хотите      предупредить нарушения в речи своего  ребёнка?</vt:lpstr>
      <vt:lpstr>  Помните, что речь ребёнка активно развивается   с 1года - до 3 лет!  </vt:lpstr>
      <vt:lpstr>Давайте, поиграем!</vt:lpstr>
      <vt:lpstr>Дорогие, родители!</vt:lpstr>
      <vt:lpstr>Литература: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речи  вашего малыша</dc:title>
  <dc:creator>User</dc:creator>
  <cp:lastModifiedBy>User</cp:lastModifiedBy>
  <cp:revision>22</cp:revision>
  <dcterms:created xsi:type="dcterms:W3CDTF">2012-11-22T12:20:10Z</dcterms:created>
  <dcterms:modified xsi:type="dcterms:W3CDTF">2019-02-13T12:42:40Z</dcterms:modified>
</cp:coreProperties>
</file>